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1"/>
  </p:notesMasterIdLst>
  <p:sldIdLst>
    <p:sldId id="256" r:id="rId2"/>
    <p:sldId id="467" r:id="rId3"/>
    <p:sldId id="468" r:id="rId4"/>
    <p:sldId id="469" r:id="rId5"/>
    <p:sldId id="470" r:id="rId6"/>
    <p:sldId id="471" r:id="rId7"/>
    <p:sldId id="474" r:id="rId8"/>
    <p:sldId id="472" r:id="rId9"/>
    <p:sldId id="475" r:id="rId10"/>
    <p:sldId id="476" r:id="rId11"/>
    <p:sldId id="478" r:id="rId12"/>
    <p:sldId id="477" r:id="rId13"/>
    <p:sldId id="479" r:id="rId14"/>
    <p:sldId id="480" r:id="rId15"/>
    <p:sldId id="481" r:id="rId16"/>
    <p:sldId id="482" r:id="rId17"/>
    <p:sldId id="483" r:id="rId18"/>
    <p:sldId id="485" r:id="rId19"/>
    <p:sldId id="48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33" autoAdjust="0"/>
    <p:restoredTop sz="94249" autoAdjust="0"/>
  </p:normalViewPr>
  <p:slideViewPr>
    <p:cSldViewPr snapToGrid="0">
      <p:cViewPr varScale="1">
        <p:scale>
          <a:sx n="123" d="100"/>
          <a:sy n="123" d="100"/>
        </p:scale>
        <p:origin x="47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7B0C69-FE5A-754A-A7A1-6BEA723119E4}" type="datetimeFigureOut">
              <a:rPr lang="en-US" smtClean="0"/>
              <a:t>12/6/24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48D51A-F98C-384E-9D7E-25A3352A6F90}" type="slidenum">
              <a:rPr lang="en-US" smtClean="0"/>
              <a:t>‹#›</a:t>
            </a:fld>
            <a:endParaRPr lang="en-US"/>
          </a:p>
        </p:txBody>
      </p:sp>
    </p:spTree>
    <p:extLst>
      <p:ext uri="{BB962C8B-B14F-4D97-AF65-F5344CB8AC3E}">
        <p14:creationId xmlns:p14="http://schemas.microsoft.com/office/powerpoint/2010/main" val="3128364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76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1499760" y="2872440"/>
            <a:ext cx="9191880" cy="1142280"/>
          </a:xfrm>
          <a:prstGeom prst="rect">
            <a:avLst/>
          </a:prstGeom>
        </p:spPr>
        <p:txBody>
          <a:bodyPr lIns="0" tIns="0" rIns="0" bIns="0" anchor="ctr"/>
          <a:lstStyle/>
          <a:p>
            <a:pPr algn="ctr"/>
            <a:endParaRPr lang="en-US" sz="4400" b="0" strike="noStrike" spc="-1">
              <a:latin typeface="Arial"/>
            </a:endParaRPr>
          </a:p>
        </p:txBody>
      </p:sp>
      <p:sp>
        <p:nvSpPr>
          <p:cNvPr id="28"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3200" b="0" strike="noStrike" spc="-1">
              <a:latin typeface="Arial"/>
            </a:endParaRPr>
          </a:p>
        </p:txBody>
      </p:sp>
      <p:sp>
        <p:nvSpPr>
          <p:cNvPr id="29"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3200" b="0" strike="noStrike" spc="-1">
              <a:latin typeface="Arial"/>
            </a:endParaRPr>
          </a:p>
        </p:txBody>
      </p:sp>
    </p:spTree>
    <p:extLst>
      <p:ext uri="{BB962C8B-B14F-4D97-AF65-F5344CB8AC3E}">
        <p14:creationId xmlns:p14="http://schemas.microsoft.com/office/powerpoint/2010/main" val="1707898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1499760" y="2872440"/>
            <a:ext cx="9191880" cy="1142280"/>
          </a:xfrm>
          <a:prstGeom prst="rect">
            <a:avLst/>
          </a:prstGeom>
        </p:spPr>
        <p:txBody>
          <a:bodyPr lIns="0" tIns="0" rIns="0" bIns="0" anchor="ctr"/>
          <a:lstStyle/>
          <a:p>
            <a:pPr algn="ctr"/>
            <a:endParaRPr lang="en-US" sz="4400" b="0" strike="noStrike" spc="-1">
              <a:latin typeface="Arial"/>
            </a:endParaRPr>
          </a:p>
        </p:txBody>
      </p:sp>
      <p:sp>
        <p:nvSpPr>
          <p:cNvPr id="3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3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33"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3200" b="0" strike="noStrike" spc="-1">
              <a:latin typeface="Arial"/>
            </a:endParaRPr>
          </a:p>
        </p:txBody>
      </p:sp>
      <p:sp>
        <p:nvSpPr>
          <p:cNvPr id="34"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3200" b="0" strike="noStrike" spc="-1">
              <a:latin typeface="Arial"/>
            </a:endParaRPr>
          </a:p>
        </p:txBody>
      </p:sp>
    </p:spTree>
    <p:extLst>
      <p:ext uri="{BB962C8B-B14F-4D97-AF65-F5344CB8AC3E}">
        <p14:creationId xmlns:p14="http://schemas.microsoft.com/office/powerpoint/2010/main" val="2661347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1499760" y="2872440"/>
            <a:ext cx="9191880" cy="1142280"/>
          </a:xfrm>
          <a:prstGeom prst="rect">
            <a:avLst/>
          </a:prstGeom>
        </p:spPr>
        <p:txBody>
          <a:bodyPr lIns="0" tIns="0" rIns="0" bIns="0" anchor="ctr"/>
          <a:lstStyle/>
          <a:p>
            <a:pPr algn="ctr"/>
            <a:endParaRPr lang="en-US" sz="4400" b="0" strike="noStrike" spc="-1">
              <a:latin typeface="Arial"/>
            </a:endParaRPr>
          </a:p>
        </p:txBody>
      </p:sp>
      <p:sp>
        <p:nvSpPr>
          <p:cNvPr id="36"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3200" b="0" strike="noStrike" spc="-1">
              <a:latin typeface="Arial"/>
            </a:endParaRPr>
          </a:p>
        </p:txBody>
      </p:sp>
      <p:sp>
        <p:nvSpPr>
          <p:cNvPr id="37"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3200" b="0" strike="noStrike" spc="-1">
              <a:latin typeface="Arial"/>
            </a:endParaRPr>
          </a:p>
        </p:txBody>
      </p:sp>
      <p:sp>
        <p:nvSpPr>
          <p:cNvPr id="38"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3200" b="0" strike="noStrike" spc="-1">
              <a:latin typeface="Arial"/>
            </a:endParaRPr>
          </a:p>
        </p:txBody>
      </p:sp>
      <p:sp>
        <p:nvSpPr>
          <p:cNvPr id="39"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3200" b="0" strike="noStrike" spc="-1">
              <a:latin typeface="Arial"/>
            </a:endParaRPr>
          </a:p>
        </p:txBody>
      </p:sp>
      <p:sp>
        <p:nvSpPr>
          <p:cNvPr id="40"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3200" b="0" strike="noStrike" spc="-1">
              <a:latin typeface="Arial"/>
            </a:endParaRPr>
          </a:p>
        </p:txBody>
      </p:sp>
      <p:sp>
        <p:nvSpPr>
          <p:cNvPr id="41"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3200" b="0" strike="noStrike" spc="-1">
              <a:latin typeface="Arial"/>
            </a:endParaRPr>
          </a:p>
        </p:txBody>
      </p:sp>
    </p:spTree>
    <p:extLst>
      <p:ext uri="{BB962C8B-B14F-4D97-AF65-F5344CB8AC3E}">
        <p14:creationId xmlns:p14="http://schemas.microsoft.com/office/powerpoint/2010/main" val="1099718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Content and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400" y="1676400"/>
            <a:ext cx="10363200" cy="4419600"/>
          </a:xfrm>
        </p:spPr>
        <p:txBody>
          <a:bodyPr/>
          <a:lstStyle>
            <a:lvl1pPr marL="342900" indent="-342900">
              <a:buFontTx/>
              <a:buBlip>
                <a:blip r:embed="rId2"/>
              </a:buBlip>
              <a:defRPr sz="2000"/>
            </a:lvl1pPr>
            <a:lvl2pPr>
              <a:buClr>
                <a:srgbClr val="FFC000"/>
              </a:buCl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895880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1499760" y="2872440"/>
            <a:ext cx="9191880" cy="1142280"/>
          </a:xfrm>
          <a:prstGeom prst="rect">
            <a:avLst/>
          </a:prstGeom>
        </p:spPr>
        <p:txBody>
          <a:bodyPr lIns="0" tIns="0" rIns="0" bIns="0" anchor="ctr"/>
          <a:lstStyle/>
          <a:p>
            <a:pPr algn="ctr"/>
            <a:endParaRPr lang="en-US" sz="4400" b="0" strike="noStrike" spc="-1">
              <a:latin typeface="Arial"/>
            </a:endParaRPr>
          </a:p>
        </p:txBody>
      </p:sp>
      <p:sp>
        <p:nvSpPr>
          <p:cNvPr id="7"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US" sz="3200" b="0" strike="noStrike" spc="-1">
              <a:latin typeface="Arial"/>
            </a:endParaRPr>
          </a:p>
        </p:txBody>
      </p:sp>
    </p:spTree>
    <p:extLst>
      <p:ext uri="{BB962C8B-B14F-4D97-AF65-F5344CB8AC3E}">
        <p14:creationId xmlns:p14="http://schemas.microsoft.com/office/powerpoint/2010/main" val="2691551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1499760" y="2872440"/>
            <a:ext cx="9191880" cy="1142280"/>
          </a:xfrm>
          <a:prstGeom prst="rect">
            <a:avLst/>
          </a:prstGeom>
        </p:spPr>
        <p:txBody>
          <a:bodyPr lIns="0" tIns="0" rIns="0" bIns="0" anchor="ctr"/>
          <a:lstStyle/>
          <a:p>
            <a:pPr algn="ctr"/>
            <a:endParaRPr lang="en-US" sz="4400" b="0" strike="noStrike" spc="-1">
              <a:latin typeface="Arial"/>
            </a:endParaRPr>
          </a:p>
        </p:txBody>
      </p:sp>
      <p:sp>
        <p:nvSpPr>
          <p:cNvPr id="9"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3200" b="0" strike="noStrike" spc="-1">
              <a:latin typeface="Arial"/>
            </a:endParaRPr>
          </a:p>
        </p:txBody>
      </p:sp>
    </p:spTree>
    <p:extLst>
      <p:ext uri="{BB962C8B-B14F-4D97-AF65-F5344CB8AC3E}">
        <p14:creationId xmlns:p14="http://schemas.microsoft.com/office/powerpoint/2010/main" val="773580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1499760" y="2872440"/>
            <a:ext cx="9191880" cy="1142280"/>
          </a:xfrm>
          <a:prstGeom prst="rect">
            <a:avLst/>
          </a:prstGeom>
        </p:spPr>
        <p:txBody>
          <a:bodyPr lIns="0" tIns="0" rIns="0" bIns="0" anchor="ctr"/>
          <a:lstStyle/>
          <a:p>
            <a:pPr algn="ctr"/>
            <a:endParaRPr lang="en-US" sz="4400" b="0" strike="noStrike" spc="-1">
              <a:latin typeface="Arial"/>
            </a:endParaRPr>
          </a:p>
        </p:txBody>
      </p:sp>
      <p:sp>
        <p:nvSpPr>
          <p:cNvPr id="11"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3200" b="0" strike="noStrike" spc="-1">
              <a:latin typeface="Arial"/>
            </a:endParaRPr>
          </a:p>
        </p:txBody>
      </p:sp>
      <p:sp>
        <p:nvSpPr>
          <p:cNvPr id="12"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3200" b="0" strike="noStrike" spc="-1">
              <a:latin typeface="Arial"/>
            </a:endParaRPr>
          </a:p>
        </p:txBody>
      </p:sp>
    </p:spTree>
    <p:extLst>
      <p:ext uri="{BB962C8B-B14F-4D97-AF65-F5344CB8AC3E}">
        <p14:creationId xmlns:p14="http://schemas.microsoft.com/office/powerpoint/2010/main" val="813383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1499760" y="2872440"/>
            <a:ext cx="9191880" cy="1142280"/>
          </a:xfrm>
          <a:prstGeom prst="rect">
            <a:avLst/>
          </a:prstGeom>
        </p:spPr>
        <p:txBody>
          <a:bodyPr lIns="0" tIns="0" rIns="0" bIns="0" anchor="ctr"/>
          <a:lstStyle/>
          <a:p>
            <a:pPr algn="ctr"/>
            <a:endParaRPr lang="en-US" sz="4400" b="0" strike="noStrike" spc="-1">
              <a:latin typeface="Arial"/>
            </a:endParaRPr>
          </a:p>
        </p:txBody>
      </p:sp>
    </p:spTree>
    <p:extLst>
      <p:ext uri="{BB962C8B-B14F-4D97-AF65-F5344CB8AC3E}">
        <p14:creationId xmlns:p14="http://schemas.microsoft.com/office/powerpoint/2010/main" val="2936126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1499760" y="2872440"/>
            <a:ext cx="9191880" cy="5296320"/>
          </a:xfrm>
          <a:prstGeom prst="rect">
            <a:avLst/>
          </a:prstGeom>
        </p:spPr>
        <p:txBody>
          <a:bodyPr lIns="0" tIns="0" rIns="0" bIns="0" anchor="ctr"/>
          <a:lstStyle/>
          <a:p>
            <a:pPr algn="ctr"/>
            <a:endParaRPr lang="en-US" sz="3200" b="0" strike="noStrike" spc="-1">
              <a:latin typeface="Arial"/>
            </a:endParaRPr>
          </a:p>
        </p:txBody>
      </p:sp>
    </p:spTree>
    <p:extLst>
      <p:ext uri="{BB962C8B-B14F-4D97-AF65-F5344CB8AC3E}">
        <p14:creationId xmlns:p14="http://schemas.microsoft.com/office/powerpoint/2010/main" val="2920234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1499760" y="2872440"/>
            <a:ext cx="9191880" cy="1142280"/>
          </a:xfrm>
          <a:prstGeom prst="rect">
            <a:avLst/>
          </a:prstGeom>
        </p:spPr>
        <p:txBody>
          <a:bodyPr lIns="0" tIns="0" rIns="0" bIns="0" anchor="ctr"/>
          <a:lstStyle/>
          <a:p>
            <a:pPr algn="ctr"/>
            <a:endParaRPr lang="en-US" sz="4400" b="0" strike="noStrike" spc="-1">
              <a:latin typeface="Arial"/>
            </a:endParaRPr>
          </a:p>
        </p:txBody>
      </p:sp>
      <p:sp>
        <p:nvSpPr>
          <p:cNvPr id="1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17"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3200" b="0" strike="noStrike" spc="-1">
              <a:latin typeface="Arial"/>
            </a:endParaRPr>
          </a:p>
        </p:txBody>
      </p:sp>
      <p:sp>
        <p:nvSpPr>
          <p:cNvPr id="18"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3200" b="0" strike="noStrike" spc="-1">
              <a:latin typeface="Arial"/>
            </a:endParaRPr>
          </a:p>
        </p:txBody>
      </p:sp>
    </p:spTree>
    <p:extLst>
      <p:ext uri="{BB962C8B-B14F-4D97-AF65-F5344CB8AC3E}">
        <p14:creationId xmlns:p14="http://schemas.microsoft.com/office/powerpoint/2010/main" val="1287655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1499760" y="2872440"/>
            <a:ext cx="9191880" cy="1142280"/>
          </a:xfrm>
          <a:prstGeom prst="rect">
            <a:avLst/>
          </a:prstGeom>
        </p:spPr>
        <p:txBody>
          <a:bodyPr lIns="0" tIns="0" rIns="0" bIns="0" anchor="ctr"/>
          <a:lstStyle/>
          <a:p>
            <a:pPr algn="ctr"/>
            <a:endParaRPr lang="en-US" sz="4400" b="0" strike="noStrike" spc="-1">
              <a:latin typeface="Arial"/>
            </a:endParaRPr>
          </a:p>
        </p:txBody>
      </p:sp>
      <p:sp>
        <p:nvSpPr>
          <p:cNvPr id="20"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3200" b="0" strike="noStrike" spc="-1">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22"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3200" b="0" strike="noStrike" spc="-1">
              <a:latin typeface="Arial"/>
            </a:endParaRPr>
          </a:p>
        </p:txBody>
      </p:sp>
    </p:spTree>
    <p:extLst>
      <p:ext uri="{BB962C8B-B14F-4D97-AF65-F5344CB8AC3E}">
        <p14:creationId xmlns:p14="http://schemas.microsoft.com/office/powerpoint/2010/main" val="2149115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1499760" y="2872440"/>
            <a:ext cx="9191880" cy="1142280"/>
          </a:xfrm>
          <a:prstGeom prst="rect">
            <a:avLst/>
          </a:prstGeom>
        </p:spPr>
        <p:txBody>
          <a:bodyPr lIns="0" tIns="0" rIns="0" bIns="0" anchor="ctr"/>
          <a:lstStyle/>
          <a:p>
            <a:pPr algn="ctr"/>
            <a:endParaRPr lang="en-US" sz="4400" b="0" strike="noStrike" spc="-1">
              <a:latin typeface="Arial"/>
            </a:endParaRPr>
          </a:p>
        </p:txBody>
      </p:sp>
      <p:sp>
        <p:nvSpPr>
          <p:cNvPr id="2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2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26"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3200" b="0" strike="noStrike" spc="-1">
              <a:latin typeface="Arial"/>
            </a:endParaRPr>
          </a:p>
        </p:txBody>
      </p:sp>
    </p:spTree>
    <p:extLst>
      <p:ext uri="{BB962C8B-B14F-4D97-AF65-F5344CB8AC3E}">
        <p14:creationId xmlns:p14="http://schemas.microsoft.com/office/powerpoint/2010/main" val="2586625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wmf"/><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Line 1"/>
          <p:cNvSpPr/>
          <p:nvPr/>
        </p:nvSpPr>
        <p:spPr>
          <a:xfrm>
            <a:off x="203040" y="6575040"/>
            <a:ext cx="9400320" cy="360"/>
          </a:xfrm>
          <a:prstGeom prst="line">
            <a:avLst/>
          </a:prstGeom>
          <a:ln w="12600">
            <a:solidFill>
              <a:srgbClr val="E4002B"/>
            </a:solidFill>
            <a:miter/>
          </a:ln>
        </p:spPr>
        <p:style>
          <a:lnRef idx="0">
            <a:scrgbClr r="0" g="0" b="0"/>
          </a:lnRef>
          <a:fillRef idx="0">
            <a:scrgbClr r="0" g="0" b="0"/>
          </a:fillRef>
          <a:effectRef idx="0">
            <a:scrgbClr r="0" g="0" b="0"/>
          </a:effectRef>
          <a:fontRef idx="minor"/>
        </p:style>
      </p:sp>
      <p:pic>
        <p:nvPicPr>
          <p:cNvPr id="7" name="Picture 12"/>
          <p:cNvPicPr/>
          <p:nvPr/>
        </p:nvPicPr>
        <p:blipFill>
          <a:blip r:embed="rId15"/>
          <a:stretch/>
        </p:blipFill>
        <p:spPr>
          <a:xfrm>
            <a:off x="383760" y="231840"/>
            <a:ext cx="11423520" cy="925560"/>
          </a:xfrm>
          <a:prstGeom prst="rect">
            <a:avLst/>
          </a:prstGeom>
          <a:ln>
            <a:noFill/>
          </a:ln>
        </p:spPr>
      </p:pic>
      <p:pic>
        <p:nvPicPr>
          <p:cNvPr id="2" name="Picture 10"/>
          <p:cNvPicPr/>
          <p:nvPr/>
        </p:nvPicPr>
        <p:blipFill>
          <a:blip r:embed="rId16"/>
          <a:stretch/>
        </p:blipFill>
        <p:spPr>
          <a:xfrm>
            <a:off x="264600" y="207000"/>
            <a:ext cx="11662200" cy="6453000"/>
          </a:xfrm>
          <a:prstGeom prst="rect">
            <a:avLst/>
          </a:prstGeom>
          <a:ln>
            <a:noFill/>
          </a:ln>
        </p:spPr>
      </p:pic>
      <p:pic>
        <p:nvPicPr>
          <p:cNvPr id="3" name="Picture 13"/>
          <p:cNvPicPr/>
          <p:nvPr/>
        </p:nvPicPr>
        <p:blipFill>
          <a:blip r:embed="rId17"/>
          <a:stretch/>
        </p:blipFill>
        <p:spPr>
          <a:xfrm>
            <a:off x="10685880" y="524520"/>
            <a:ext cx="895680" cy="735840"/>
          </a:xfrm>
          <a:prstGeom prst="rect">
            <a:avLst/>
          </a:prstGeom>
          <a:ln>
            <a:noFill/>
          </a:ln>
        </p:spPr>
      </p:pic>
      <p:sp>
        <p:nvSpPr>
          <p:cNvPr id="4" name="PlaceHolder 2"/>
          <p:cNvSpPr>
            <a:spLocks noGrp="1"/>
          </p:cNvSpPr>
          <p:nvPr>
            <p:ph type="title"/>
          </p:nvPr>
        </p:nvSpPr>
        <p:spPr>
          <a:xfrm>
            <a:off x="1499760" y="2872440"/>
            <a:ext cx="9191880" cy="1142280"/>
          </a:xfrm>
          <a:prstGeom prst="rect">
            <a:avLst/>
          </a:prstGeom>
        </p:spPr>
        <p:txBody>
          <a:bodyPr lIns="0" tIns="0" rIns="0" bIns="0" anchor="ctr"/>
          <a:lstStyle/>
          <a:p>
            <a:r>
              <a:rPr lang="en-US" sz="1800" b="0" strike="noStrike" spc="-1">
                <a:latin typeface="Arial"/>
              </a:rPr>
              <a:t>Click to edit the title text format</a:t>
            </a:r>
          </a:p>
        </p:txBody>
      </p:sp>
      <p:sp>
        <p:nvSpPr>
          <p:cNvPr id="5" name="PlaceHolder 3"/>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extLst>
      <p:ext uri="{BB962C8B-B14F-4D97-AF65-F5344CB8AC3E}">
        <p14:creationId xmlns:p14="http://schemas.microsoft.com/office/powerpoint/2010/main" val="330247768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71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CustomShape 1"/>
          <p:cNvSpPr/>
          <p:nvPr/>
        </p:nvSpPr>
        <p:spPr>
          <a:xfrm>
            <a:off x="640080" y="2693880"/>
            <a:ext cx="10636920" cy="1469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1" normalizeH="0" baseline="0" noProof="0" dirty="0">
              <a:ln>
                <a:noFill/>
              </a:ln>
              <a:solidFill>
                <a:prstClr val="black"/>
              </a:solidFill>
              <a:effectLst/>
              <a:uLnTx/>
              <a:uFillTx/>
              <a:latin typeface="Arial"/>
            </a:endParaRPr>
          </a:p>
        </p:txBody>
      </p:sp>
      <p:sp>
        <p:nvSpPr>
          <p:cNvPr id="250" name="CustomShape 2"/>
          <p:cNvSpPr/>
          <p:nvPr/>
        </p:nvSpPr>
        <p:spPr>
          <a:xfrm>
            <a:off x="1828800" y="4235400"/>
            <a:ext cx="8533800" cy="1496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0" marR="0" lvl="0" indent="0" algn="ctr" defTabSz="914400" rtl="0" eaLnBrk="1" fontAlgn="auto" latinLnBrk="0" hangingPunct="1">
              <a:lnSpc>
                <a:spcPct val="100000"/>
              </a:lnSpc>
              <a:spcBef>
                <a:spcPts val="561"/>
              </a:spcBef>
              <a:spcAft>
                <a:spcPts val="0"/>
              </a:spcAft>
              <a:buClrTx/>
              <a:buSzTx/>
              <a:buFontTx/>
              <a:buNone/>
              <a:tabLst/>
              <a:defRPr/>
            </a:pPr>
            <a:endParaRPr kumimoji="0" lang="en-US" sz="1800" b="0" i="0" u="none" strike="noStrike" kern="1200" cap="none" spc="-1" normalizeH="0" baseline="0" noProof="0" dirty="0">
              <a:ln>
                <a:noFill/>
              </a:ln>
              <a:solidFill>
                <a:prstClr val="black"/>
              </a:solidFill>
              <a:effectLst/>
              <a:uLnTx/>
              <a:uFillTx/>
              <a:latin typeface="Arial"/>
            </a:endParaRPr>
          </a:p>
          <a:p>
            <a:pPr marL="0" marR="0" lvl="0" indent="0" algn="ctr" defTabSz="914400" rtl="0" eaLnBrk="1" fontAlgn="auto" latinLnBrk="0" hangingPunct="1">
              <a:lnSpc>
                <a:spcPct val="100000"/>
              </a:lnSpc>
              <a:spcBef>
                <a:spcPts val="561"/>
              </a:spcBef>
              <a:spcAft>
                <a:spcPts val="0"/>
              </a:spcAft>
              <a:buClrTx/>
              <a:buSzTx/>
              <a:buFontTx/>
              <a:buNone/>
              <a:tabLst/>
              <a:defRPr/>
            </a:pPr>
            <a:r>
              <a:rPr kumimoji="0" lang="en-US" sz="2400" b="0" i="1" u="none" strike="noStrike" kern="1200" cap="none" spc="-1" normalizeH="0" baseline="0" noProof="0" dirty="0">
                <a:ln>
                  <a:noFill/>
                </a:ln>
                <a:solidFill>
                  <a:srgbClr val="FFFFFF"/>
                </a:solidFill>
                <a:effectLst/>
                <a:uLnTx/>
                <a:uFillTx/>
                <a:latin typeface="Georgia"/>
                <a:ea typeface="Georgia"/>
              </a:rPr>
              <a:t>Syed Samar Abbas </a:t>
            </a:r>
            <a:endParaRPr kumimoji="0" lang="en-US" sz="2400" b="0" i="0" u="none" strike="noStrike" kern="1200" cap="none" spc="-1" normalizeH="0" baseline="0" noProof="0" dirty="0">
              <a:ln>
                <a:noFill/>
              </a:ln>
              <a:solidFill>
                <a:prstClr val="black"/>
              </a:solidFill>
              <a:effectLst/>
              <a:uLnTx/>
              <a:uFillTx/>
              <a:latin typeface="Arial"/>
            </a:endParaRPr>
          </a:p>
          <a:p>
            <a:pPr marL="0" marR="0" lvl="0" indent="0" algn="ctr" defTabSz="914400" rtl="0" eaLnBrk="1" fontAlgn="auto" latinLnBrk="0" hangingPunct="1">
              <a:lnSpc>
                <a:spcPct val="100000"/>
              </a:lnSpc>
              <a:spcBef>
                <a:spcPts val="561"/>
              </a:spcBef>
              <a:spcAft>
                <a:spcPts val="0"/>
              </a:spcAft>
              <a:buClrTx/>
              <a:buSzTx/>
              <a:buFontTx/>
              <a:buNone/>
              <a:tabLst/>
              <a:defRPr/>
            </a:pPr>
            <a:endParaRPr kumimoji="0" lang="en-US" sz="2800" b="0" i="0" u="none" strike="noStrike" kern="1200" cap="none" spc="-1" normalizeH="0" baseline="0" noProof="0" dirty="0">
              <a:ln>
                <a:noFill/>
              </a:ln>
              <a:solidFill>
                <a:prstClr val="black"/>
              </a:solidFill>
              <a:effectLst/>
              <a:uLnTx/>
              <a:uFillTx/>
              <a:latin typeface="Arial"/>
            </a:endParaRPr>
          </a:p>
        </p:txBody>
      </p:sp>
      <p:sp>
        <p:nvSpPr>
          <p:cNvPr id="251" name="Line 3"/>
          <p:cNvSpPr/>
          <p:nvPr/>
        </p:nvSpPr>
        <p:spPr>
          <a:xfrm>
            <a:off x="4082400" y="4326860"/>
            <a:ext cx="4026600" cy="360"/>
          </a:xfrm>
          <a:prstGeom prst="line">
            <a:avLst/>
          </a:prstGeom>
          <a:ln w="9360">
            <a:solidFill>
              <a:srgbClr val="FF0000"/>
            </a:solidFill>
            <a:round/>
          </a:ln>
        </p:spPr>
        <p:style>
          <a:lnRef idx="2">
            <a:schemeClr val="accent1"/>
          </a:lnRef>
          <a:fillRef idx="0">
            <a:schemeClr val="accent1"/>
          </a:fillRef>
          <a:effectRef idx="1">
            <a:schemeClr val="accent1"/>
          </a:effectRef>
          <a:fontRef idx="minor"/>
        </p:style>
        <p:txBody>
          <a:bodyPr/>
          <a:lstStyle/>
          <a:p>
            <a:endParaRPr lang="en-US"/>
          </a:p>
        </p:txBody>
      </p:sp>
      <p:sp>
        <p:nvSpPr>
          <p:cNvPr id="2" name="TextBox 1">
            <a:extLst>
              <a:ext uri="{FF2B5EF4-FFF2-40B4-BE49-F238E27FC236}">
                <a16:creationId xmlns:a16="http://schemas.microsoft.com/office/drawing/2014/main" id="{0BD795D1-05F5-44ED-BCBE-54CED6F44376}"/>
              </a:ext>
            </a:extLst>
          </p:cNvPr>
          <p:cNvSpPr txBox="1"/>
          <p:nvPr/>
        </p:nvSpPr>
        <p:spPr>
          <a:xfrm>
            <a:off x="379675" y="1722191"/>
            <a:ext cx="11432050"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Mechanical Power Transmission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600" dirty="0">
              <a:solidFill>
                <a:prstClr val="white"/>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prstClr val="white"/>
                </a:solidFill>
                <a:latin typeface="Times New Roman" panose="02020603050405020304" pitchFamily="18" charset="0"/>
                <a:cs typeface="Times New Roman" panose="02020603050405020304" pitchFamily="18" charset="0"/>
              </a:rPr>
              <a:t>MMET 301 </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7205B-769F-4682-771D-42E2B0CD1D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A85C1B-1890-C8AD-AFE5-13414A37D4C5}"/>
              </a:ext>
            </a:extLst>
          </p:cNvPr>
          <p:cNvSpPr txBox="1">
            <a:spLocks/>
          </p:cNvSpPr>
          <p:nvPr/>
        </p:nvSpPr>
        <p:spPr>
          <a:xfrm>
            <a:off x="1500060" y="181194"/>
            <a:ext cx="9191880" cy="11422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u="sng" dirty="0">
                <a:solidFill>
                  <a:schemeClr val="bg1"/>
                </a:solidFill>
              </a:rPr>
              <a:t>Lubrication Regimes </a:t>
            </a:r>
          </a:p>
        </p:txBody>
      </p:sp>
      <p:sp>
        <p:nvSpPr>
          <p:cNvPr id="3" name="TextBox 2">
            <a:extLst>
              <a:ext uri="{FF2B5EF4-FFF2-40B4-BE49-F238E27FC236}">
                <a16:creationId xmlns:a16="http://schemas.microsoft.com/office/drawing/2014/main" id="{CF83E771-DA97-0F91-5A15-A4C2D88B0489}"/>
              </a:ext>
            </a:extLst>
          </p:cNvPr>
          <p:cNvSpPr txBox="1"/>
          <p:nvPr/>
        </p:nvSpPr>
        <p:spPr>
          <a:xfrm>
            <a:off x="355022" y="1157219"/>
            <a:ext cx="11481955" cy="5324535"/>
          </a:xfrm>
          <a:prstGeom prst="rect">
            <a:avLst/>
          </a:prstGeom>
          <a:noFill/>
        </p:spPr>
        <p:txBody>
          <a:bodyPr wrap="square" rtlCol="0">
            <a:spAutoFit/>
          </a:bodyPr>
          <a:lstStyle/>
          <a:p>
            <a:pPr marL="457200" indent="-457200" algn="just">
              <a:buFontTx/>
              <a:buChar char="-"/>
            </a:pPr>
            <a:r>
              <a:rPr lang="en-US" sz="2800" u="sng" dirty="0">
                <a:solidFill>
                  <a:schemeClr val="bg1"/>
                </a:solidFill>
              </a:rPr>
              <a:t>For now, imagine the following example:</a:t>
            </a:r>
          </a:p>
          <a:p>
            <a:pPr algn="just"/>
            <a:r>
              <a:rPr lang="en-US" sz="2400" i="1" dirty="0">
                <a:solidFill>
                  <a:schemeClr val="bg1"/>
                </a:solidFill>
              </a:rPr>
              <a:t>Think of the rainwater on the road as the lubricant. Your tires and the road are the journal and the bearing. </a:t>
            </a:r>
          </a:p>
          <a:p>
            <a:pPr algn="just"/>
            <a:endParaRPr lang="en-US" sz="2400" i="1" dirty="0">
              <a:solidFill>
                <a:schemeClr val="bg1"/>
              </a:solidFill>
            </a:endParaRPr>
          </a:p>
          <a:p>
            <a:pPr algn="just"/>
            <a:r>
              <a:rPr lang="en-US" sz="2400" i="1" dirty="0">
                <a:solidFill>
                  <a:schemeClr val="bg1"/>
                </a:solidFill>
              </a:rPr>
              <a:t>Parked in the driveway, your tires are in full contact with the road. As you drive away, your tires still make good contact with the road. Representationally, the road and tires </a:t>
            </a:r>
            <a:r>
              <a:rPr lang="en-US" sz="2400" i="1" u="sng" dirty="0">
                <a:solidFill>
                  <a:schemeClr val="bg1"/>
                </a:solidFill>
              </a:rPr>
              <a:t>asperities</a:t>
            </a:r>
            <a:r>
              <a:rPr lang="en-US" sz="2400" i="1" dirty="0">
                <a:solidFill>
                  <a:schemeClr val="bg1"/>
                </a:solidFill>
              </a:rPr>
              <a:t> are in contact and carrying the load of your car. </a:t>
            </a:r>
          </a:p>
          <a:p>
            <a:pPr algn="just"/>
            <a:endParaRPr lang="en-US" sz="2400" i="1" dirty="0">
              <a:solidFill>
                <a:schemeClr val="bg1"/>
              </a:solidFill>
            </a:endParaRPr>
          </a:p>
          <a:p>
            <a:pPr algn="just"/>
            <a:r>
              <a:rPr lang="en-US" sz="2400" i="1" dirty="0">
                <a:solidFill>
                  <a:schemeClr val="bg1"/>
                </a:solidFill>
              </a:rPr>
              <a:t>A few minutes later, while driving at highway speeds, you hit a puddle of water and begin to hydroplane. Your tires are no longer in contact with the road. The weight of your vehicle is lifted from the road by the water. </a:t>
            </a:r>
          </a:p>
          <a:p>
            <a:pPr algn="just"/>
            <a:endParaRPr lang="en-US" sz="2400" i="1" dirty="0">
              <a:solidFill>
                <a:schemeClr val="bg1"/>
              </a:solidFill>
            </a:endParaRPr>
          </a:p>
          <a:p>
            <a:pPr algn="just"/>
            <a:r>
              <a:rPr lang="en-US" sz="2400" i="1" dirty="0">
                <a:solidFill>
                  <a:schemeClr val="bg1"/>
                </a:solidFill>
              </a:rPr>
              <a:t>Ideally you would slow down once you start to hydroplane so your tires could regain contact with the road.</a:t>
            </a:r>
          </a:p>
        </p:txBody>
      </p:sp>
    </p:spTree>
    <p:extLst>
      <p:ext uri="{BB962C8B-B14F-4D97-AF65-F5344CB8AC3E}">
        <p14:creationId xmlns:p14="http://schemas.microsoft.com/office/powerpoint/2010/main" val="371113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34594-4D58-22DB-8DBF-8F8F87D511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9CB7B1-3585-73BE-60A1-7BCA62446426}"/>
              </a:ext>
            </a:extLst>
          </p:cNvPr>
          <p:cNvSpPr txBox="1">
            <a:spLocks/>
          </p:cNvSpPr>
          <p:nvPr/>
        </p:nvSpPr>
        <p:spPr>
          <a:xfrm>
            <a:off x="1500060" y="181194"/>
            <a:ext cx="9191880" cy="11422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u="sng" dirty="0">
                <a:solidFill>
                  <a:schemeClr val="bg1"/>
                </a:solidFill>
              </a:rPr>
              <a:t>Lubrication Regimes </a:t>
            </a:r>
          </a:p>
        </p:txBody>
      </p:sp>
      <p:pic>
        <p:nvPicPr>
          <p:cNvPr id="7" name="Picture 6" descr="A graph showing a number of lubrications&#10;&#10;Description automatically generated">
            <a:extLst>
              <a:ext uri="{FF2B5EF4-FFF2-40B4-BE49-F238E27FC236}">
                <a16:creationId xmlns:a16="http://schemas.microsoft.com/office/drawing/2014/main" id="{D68FD607-A393-727C-A763-3F8C6971D6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736" y="922482"/>
            <a:ext cx="5715000" cy="3454400"/>
          </a:xfrm>
          <a:prstGeom prst="rect">
            <a:avLst/>
          </a:prstGeom>
        </p:spPr>
      </p:pic>
      <p:pic>
        <p:nvPicPr>
          <p:cNvPr id="9" name="Picture 8" descr="A diagram of a diagram of a mixture&#10;&#10;Description automatically generated with medium confidence">
            <a:extLst>
              <a:ext uri="{FF2B5EF4-FFF2-40B4-BE49-F238E27FC236}">
                <a16:creationId xmlns:a16="http://schemas.microsoft.com/office/drawing/2014/main" id="{FAE6FFC5-A729-30CC-EF65-04CF9F71411F}"/>
              </a:ext>
            </a:extLst>
          </p:cNvPr>
          <p:cNvPicPr>
            <a:picLocks noChangeAspect="1"/>
          </p:cNvPicPr>
          <p:nvPr/>
        </p:nvPicPr>
        <p:blipFill>
          <a:blip r:embed="rId3">
            <a:extLst>
              <a:ext uri="{28A0092B-C50C-407E-A947-70E740481C1C}">
                <a14:useLocalDpi xmlns:a14="http://schemas.microsoft.com/office/drawing/2010/main" val="0"/>
              </a:ext>
            </a:extLst>
          </a:blip>
          <a:srcRect b="2943"/>
          <a:stretch/>
        </p:blipFill>
        <p:spPr>
          <a:xfrm>
            <a:off x="6340764" y="2244436"/>
            <a:ext cx="5397500" cy="4264891"/>
          </a:xfrm>
          <a:prstGeom prst="rect">
            <a:avLst/>
          </a:prstGeom>
        </p:spPr>
      </p:pic>
      <p:sp>
        <p:nvSpPr>
          <p:cNvPr id="10" name="TextBox 9">
            <a:extLst>
              <a:ext uri="{FF2B5EF4-FFF2-40B4-BE49-F238E27FC236}">
                <a16:creationId xmlns:a16="http://schemas.microsoft.com/office/drawing/2014/main" id="{948E61DA-A880-C5AB-1A60-18A35E47A253}"/>
              </a:ext>
            </a:extLst>
          </p:cNvPr>
          <p:cNvSpPr txBox="1"/>
          <p:nvPr/>
        </p:nvSpPr>
        <p:spPr>
          <a:xfrm>
            <a:off x="1766455" y="5143500"/>
            <a:ext cx="3158836" cy="369332"/>
          </a:xfrm>
          <a:prstGeom prst="rect">
            <a:avLst/>
          </a:prstGeom>
          <a:noFill/>
        </p:spPr>
        <p:txBody>
          <a:bodyPr wrap="square" rtlCol="0">
            <a:spAutoFit/>
          </a:bodyPr>
          <a:lstStyle/>
          <a:p>
            <a:pPr algn="ctr"/>
            <a:r>
              <a:rPr lang="en-US" dirty="0">
                <a:highlight>
                  <a:srgbClr val="00FF00"/>
                </a:highlight>
              </a:rPr>
              <a:t>The </a:t>
            </a:r>
            <a:r>
              <a:rPr lang="en-US" dirty="0" err="1">
                <a:highlight>
                  <a:srgbClr val="00FF00"/>
                </a:highlight>
              </a:rPr>
              <a:t>Stribeck</a:t>
            </a:r>
            <a:r>
              <a:rPr lang="en-US" dirty="0">
                <a:highlight>
                  <a:srgbClr val="00FF00"/>
                </a:highlight>
              </a:rPr>
              <a:t> Curve</a:t>
            </a:r>
          </a:p>
        </p:txBody>
      </p:sp>
    </p:spTree>
    <p:extLst>
      <p:ext uri="{BB962C8B-B14F-4D97-AF65-F5344CB8AC3E}">
        <p14:creationId xmlns:p14="http://schemas.microsoft.com/office/powerpoint/2010/main" val="2998722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D15746-39E5-281D-4CCF-0B1A4D9323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8CF409-15A5-96AE-AAE7-7F830101D742}"/>
              </a:ext>
            </a:extLst>
          </p:cNvPr>
          <p:cNvSpPr txBox="1">
            <a:spLocks/>
          </p:cNvSpPr>
          <p:nvPr/>
        </p:nvSpPr>
        <p:spPr>
          <a:xfrm>
            <a:off x="1500060" y="181194"/>
            <a:ext cx="9191880" cy="11422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u="sng" dirty="0">
                <a:solidFill>
                  <a:schemeClr val="bg1"/>
                </a:solidFill>
              </a:rPr>
              <a:t>Lubrication Regimes </a:t>
            </a:r>
          </a:p>
        </p:txBody>
      </p:sp>
      <p:sp>
        <p:nvSpPr>
          <p:cNvPr id="3" name="TextBox 2">
            <a:extLst>
              <a:ext uri="{FF2B5EF4-FFF2-40B4-BE49-F238E27FC236}">
                <a16:creationId xmlns:a16="http://schemas.microsoft.com/office/drawing/2014/main" id="{3FA62498-3B00-F540-B3EC-53EB147F4FBB}"/>
              </a:ext>
            </a:extLst>
          </p:cNvPr>
          <p:cNvSpPr txBox="1"/>
          <p:nvPr/>
        </p:nvSpPr>
        <p:spPr>
          <a:xfrm>
            <a:off x="355022" y="1157219"/>
            <a:ext cx="11481955" cy="5262979"/>
          </a:xfrm>
          <a:prstGeom prst="rect">
            <a:avLst/>
          </a:prstGeom>
          <a:noFill/>
        </p:spPr>
        <p:txBody>
          <a:bodyPr wrap="square" rtlCol="0">
            <a:spAutoFit/>
          </a:bodyPr>
          <a:lstStyle/>
          <a:p>
            <a:pPr marL="457200" indent="-457200" algn="just">
              <a:buFontTx/>
              <a:buChar char="-"/>
            </a:pPr>
            <a:r>
              <a:rPr lang="en-US" sz="2800" u="sng" dirty="0">
                <a:solidFill>
                  <a:schemeClr val="bg1"/>
                </a:solidFill>
              </a:rPr>
              <a:t>Boundary Lubrication:</a:t>
            </a:r>
          </a:p>
          <a:p>
            <a:pPr marL="457200" indent="-457200" algn="just">
              <a:buFontTx/>
              <a:buChar char="-"/>
            </a:pPr>
            <a:endParaRPr lang="en-US" sz="2800" u="sng" dirty="0">
              <a:solidFill>
                <a:schemeClr val="bg1"/>
              </a:solidFill>
            </a:endParaRPr>
          </a:p>
          <a:p>
            <a:pPr marL="914400" lvl="1" indent="-457200" algn="just">
              <a:buFontTx/>
              <a:buChar char="-"/>
            </a:pPr>
            <a:r>
              <a:rPr lang="en-US" sz="2800" dirty="0">
                <a:solidFill>
                  <a:schemeClr val="bg1"/>
                </a:solidFill>
              </a:rPr>
              <a:t>The boundary lubrication regime starts when the journal begins to rotate from rest in the bearing, and the two, journal and bearing, are still in contact with each other.</a:t>
            </a:r>
          </a:p>
          <a:p>
            <a:pPr marL="914400" lvl="1" indent="-457200" algn="just">
              <a:buFontTx/>
              <a:buChar char="-"/>
            </a:pPr>
            <a:r>
              <a:rPr lang="en-US" sz="2800" dirty="0">
                <a:solidFill>
                  <a:schemeClr val="bg1"/>
                </a:solidFill>
              </a:rPr>
              <a:t>Prior to journal rotation, static friction must be overcome. Static friction is higher than kinetic friction.</a:t>
            </a:r>
          </a:p>
          <a:p>
            <a:pPr marL="914400" lvl="1" indent="-457200" algn="just">
              <a:buFontTx/>
              <a:buChar char="-"/>
            </a:pPr>
            <a:r>
              <a:rPr lang="en-US" sz="2800" dirty="0">
                <a:solidFill>
                  <a:schemeClr val="bg1"/>
                </a:solidFill>
              </a:rPr>
              <a:t>If the </a:t>
            </a:r>
            <a:r>
              <a:rPr lang="en-US" sz="2800" dirty="0" err="1">
                <a:solidFill>
                  <a:schemeClr val="bg1"/>
                </a:solidFill>
              </a:rPr>
              <a:t>Stribeck</a:t>
            </a:r>
            <a:r>
              <a:rPr lang="en-US" sz="2800" dirty="0">
                <a:solidFill>
                  <a:schemeClr val="bg1"/>
                </a:solidFill>
              </a:rPr>
              <a:t> curve graph starts at the “zero” mark along the x-axis, or where the rotational speed is zero, the coefficient of friction would be significantly higher than the lower and relatively flat curve of the boundary lubrication regime. Quite frequently this static friction is not shown on the </a:t>
            </a:r>
            <a:r>
              <a:rPr lang="en-US" sz="2800" dirty="0" err="1">
                <a:solidFill>
                  <a:schemeClr val="bg1"/>
                </a:solidFill>
              </a:rPr>
              <a:t>Stribeck</a:t>
            </a:r>
            <a:r>
              <a:rPr lang="en-US" sz="2800" dirty="0">
                <a:solidFill>
                  <a:schemeClr val="bg1"/>
                </a:solidFill>
              </a:rPr>
              <a:t> curve.</a:t>
            </a:r>
          </a:p>
        </p:txBody>
      </p:sp>
    </p:spTree>
    <p:extLst>
      <p:ext uri="{BB962C8B-B14F-4D97-AF65-F5344CB8AC3E}">
        <p14:creationId xmlns:p14="http://schemas.microsoft.com/office/powerpoint/2010/main" val="4034131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8143A3-0BD2-55FC-67CB-5803DDB05E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8A7CFA-050E-0717-5308-81E8D568305B}"/>
              </a:ext>
            </a:extLst>
          </p:cNvPr>
          <p:cNvSpPr txBox="1">
            <a:spLocks/>
          </p:cNvSpPr>
          <p:nvPr/>
        </p:nvSpPr>
        <p:spPr>
          <a:xfrm>
            <a:off x="1500060" y="181194"/>
            <a:ext cx="9191880" cy="11422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u="sng" dirty="0">
                <a:solidFill>
                  <a:schemeClr val="bg1"/>
                </a:solidFill>
              </a:rPr>
              <a:t>Lubrication Regimes </a:t>
            </a:r>
          </a:p>
        </p:txBody>
      </p:sp>
      <p:sp>
        <p:nvSpPr>
          <p:cNvPr id="3" name="TextBox 2">
            <a:extLst>
              <a:ext uri="{FF2B5EF4-FFF2-40B4-BE49-F238E27FC236}">
                <a16:creationId xmlns:a16="http://schemas.microsoft.com/office/drawing/2014/main" id="{DB67B451-B964-D95E-4FC9-68593F13BAFB}"/>
              </a:ext>
            </a:extLst>
          </p:cNvPr>
          <p:cNvSpPr txBox="1"/>
          <p:nvPr/>
        </p:nvSpPr>
        <p:spPr>
          <a:xfrm>
            <a:off x="355022" y="846117"/>
            <a:ext cx="11481955" cy="3970318"/>
          </a:xfrm>
          <a:prstGeom prst="rect">
            <a:avLst/>
          </a:prstGeom>
          <a:noFill/>
        </p:spPr>
        <p:txBody>
          <a:bodyPr wrap="square" rtlCol="0">
            <a:spAutoFit/>
          </a:bodyPr>
          <a:lstStyle/>
          <a:p>
            <a:pPr marL="457200" indent="-457200" algn="just">
              <a:buFontTx/>
              <a:buChar char="-"/>
            </a:pPr>
            <a:r>
              <a:rPr lang="en-US" sz="2800" u="sng" dirty="0">
                <a:solidFill>
                  <a:schemeClr val="bg1"/>
                </a:solidFill>
              </a:rPr>
              <a:t>Boundary Lubrication (cont.):</a:t>
            </a:r>
          </a:p>
          <a:p>
            <a:pPr algn="just"/>
            <a:endParaRPr lang="en-US" sz="2800" u="sng" dirty="0">
              <a:solidFill>
                <a:schemeClr val="bg1"/>
              </a:solidFill>
            </a:endParaRPr>
          </a:p>
          <a:p>
            <a:pPr marL="914400" lvl="1" indent="-457200" algn="just">
              <a:buFontTx/>
              <a:buChar char="-"/>
            </a:pPr>
            <a:r>
              <a:rPr lang="en-US" sz="2800" dirty="0">
                <a:solidFill>
                  <a:schemeClr val="bg1"/>
                </a:solidFill>
              </a:rPr>
              <a:t>Even though the journal and bearing appear to be highly polished surfaces, they contain asperities, or microscopic hills and valleys. </a:t>
            </a:r>
          </a:p>
          <a:p>
            <a:pPr marL="914400" lvl="1" indent="-457200" algn="just">
              <a:buFontTx/>
              <a:buChar char="-"/>
            </a:pPr>
            <a:r>
              <a:rPr lang="en-US" sz="2800" dirty="0">
                <a:solidFill>
                  <a:schemeClr val="bg1"/>
                </a:solidFill>
              </a:rPr>
              <a:t>The full load is supported by microscopic peaks of the asperities. </a:t>
            </a:r>
          </a:p>
          <a:p>
            <a:pPr marL="914400" lvl="1" indent="-457200" algn="just">
              <a:buFontTx/>
              <a:buChar char="-"/>
            </a:pPr>
            <a:r>
              <a:rPr lang="en-US" sz="2800" dirty="0">
                <a:solidFill>
                  <a:schemeClr val="bg1"/>
                </a:solidFill>
              </a:rPr>
              <a:t>In boundary lubrication, these asperities must slide over each other without lubrication film, as with pushing your couch across the floor, or with the assistance of the minimal amount of lubricant trapped in the asperity valleys.</a:t>
            </a:r>
          </a:p>
        </p:txBody>
      </p:sp>
      <p:pic>
        <p:nvPicPr>
          <p:cNvPr id="5" name="Picture 4" descr="A diagram of a diagram of a mixture&#10;&#10;Description automatically generated with medium confidence">
            <a:extLst>
              <a:ext uri="{FF2B5EF4-FFF2-40B4-BE49-F238E27FC236}">
                <a16:creationId xmlns:a16="http://schemas.microsoft.com/office/drawing/2014/main" id="{BC6D8BDE-331B-38E2-689D-30708237D627}"/>
              </a:ext>
            </a:extLst>
          </p:cNvPr>
          <p:cNvPicPr>
            <a:picLocks noChangeAspect="1"/>
          </p:cNvPicPr>
          <p:nvPr/>
        </p:nvPicPr>
        <p:blipFill>
          <a:blip r:embed="rId2">
            <a:extLst>
              <a:ext uri="{28A0092B-C50C-407E-A947-70E740481C1C}">
                <a14:useLocalDpi xmlns:a14="http://schemas.microsoft.com/office/drawing/2010/main" val="0"/>
              </a:ext>
            </a:extLst>
          </a:blip>
          <a:srcRect t="5142" r="6621" b="24934"/>
          <a:stretch/>
        </p:blipFill>
        <p:spPr>
          <a:xfrm>
            <a:off x="6754090" y="4356978"/>
            <a:ext cx="3688773" cy="2248759"/>
          </a:xfrm>
          <a:prstGeom prst="rect">
            <a:avLst/>
          </a:prstGeom>
        </p:spPr>
      </p:pic>
      <p:sp>
        <p:nvSpPr>
          <p:cNvPr id="6" name="Rectangle 5">
            <a:extLst>
              <a:ext uri="{FF2B5EF4-FFF2-40B4-BE49-F238E27FC236}">
                <a16:creationId xmlns:a16="http://schemas.microsoft.com/office/drawing/2014/main" id="{5958BA23-A1BA-6491-918C-0C9925264594}"/>
              </a:ext>
            </a:extLst>
          </p:cNvPr>
          <p:cNvSpPr/>
          <p:nvPr/>
        </p:nvSpPr>
        <p:spPr>
          <a:xfrm>
            <a:off x="6754090" y="5481357"/>
            <a:ext cx="955965" cy="1124380"/>
          </a:xfrm>
          <a:prstGeom prst="rect">
            <a:avLst/>
          </a:prstGeom>
          <a:noFill/>
          <a:ln w="3810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8815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14F41E-B745-B7C8-79F9-05A1205BDE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4016D6-6BBE-7AEC-6204-9CF93AB6C9FC}"/>
              </a:ext>
            </a:extLst>
          </p:cNvPr>
          <p:cNvSpPr txBox="1">
            <a:spLocks/>
          </p:cNvSpPr>
          <p:nvPr/>
        </p:nvSpPr>
        <p:spPr>
          <a:xfrm>
            <a:off x="1500060" y="181194"/>
            <a:ext cx="9191880" cy="11422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u="sng" dirty="0">
                <a:solidFill>
                  <a:schemeClr val="bg1"/>
                </a:solidFill>
              </a:rPr>
              <a:t>Lubrication Regimes </a:t>
            </a:r>
          </a:p>
        </p:txBody>
      </p:sp>
      <p:sp>
        <p:nvSpPr>
          <p:cNvPr id="3" name="TextBox 2">
            <a:extLst>
              <a:ext uri="{FF2B5EF4-FFF2-40B4-BE49-F238E27FC236}">
                <a16:creationId xmlns:a16="http://schemas.microsoft.com/office/drawing/2014/main" id="{07C36B65-8946-EFC7-A771-1191DCFDD34B}"/>
              </a:ext>
            </a:extLst>
          </p:cNvPr>
          <p:cNvSpPr txBox="1"/>
          <p:nvPr/>
        </p:nvSpPr>
        <p:spPr>
          <a:xfrm>
            <a:off x="355022" y="846117"/>
            <a:ext cx="11481955" cy="2677656"/>
          </a:xfrm>
          <a:prstGeom prst="rect">
            <a:avLst/>
          </a:prstGeom>
          <a:noFill/>
        </p:spPr>
        <p:txBody>
          <a:bodyPr wrap="square" rtlCol="0">
            <a:spAutoFit/>
          </a:bodyPr>
          <a:lstStyle/>
          <a:p>
            <a:pPr marL="457200" indent="-457200" algn="just">
              <a:buFontTx/>
              <a:buChar char="-"/>
            </a:pPr>
            <a:r>
              <a:rPr lang="en-US" sz="2800" u="sng" dirty="0">
                <a:solidFill>
                  <a:schemeClr val="bg1"/>
                </a:solidFill>
              </a:rPr>
              <a:t>Mixed Lubrication:</a:t>
            </a:r>
          </a:p>
          <a:p>
            <a:pPr marL="914400" lvl="1" indent="-457200" algn="just">
              <a:buFontTx/>
              <a:buChar char="-"/>
            </a:pPr>
            <a:r>
              <a:rPr lang="en-US" sz="2800" dirty="0">
                <a:solidFill>
                  <a:schemeClr val="bg1"/>
                </a:solidFill>
              </a:rPr>
              <a:t>As the journal begins to rotate faster and faster, it drags the lubricant between itself and the bearing. This lubricant begins to lift the journal asperities off the bearing asperities reducing their contact and, thus, friction, as depicted in the mixed lubrication portion of the </a:t>
            </a:r>
            <a:r>
              <a:rPr lang="en-US" sz="2800" dirty="0" err="1">
                <a:solidFill>
                  <a:schemeClr val="bg1"/>
                </a:solidFill>
              </a:rPr>
              <a:t>Stribeck</a:t>
            </a:r>
            <a:r>
              <a:rPr lang="en-US" sz="2800" dirty="0">
                <a:solidFill>
                  <a:schemeClr val="bg1"/>
                </a:solidFill>
              </a:rPr>
              <a:t> curve. </a:t>
            </a:r>
          </a:p>
        </p:txBody>
      </p:sp>
      <p:pic>
        <p:nvPicPr>
          <p:cNvPr id="5" name="Picture 4" descr="A diagram of a diagram of a mixture&#10;&#10;Description automatically generated with medium confidence">
            <a:extLst>
              <a:ext uri="{FF2B5EF4-FFF2-40B4-BE49-F238E27FC236}">
                <a16:creationId xmlns:a16="http://schemas.microsoft.com/office/drawing/2014/main" id="{542506B0-A2EB-4A99-25B3-9A7B3EBAB258}"/>
              </a:ext>
            </a:extLst>
          </p:cNvPr>
          <p:cNvPicPr>
            <a:picLocks noChangeAspect="1"/>
          </p:cNvPicPr>
          <p:nvPr/>
        </p:nvPicPr>
        <p:blipFill>
          <a:blip r:embed="rId2">
            <a:extLst>
              <a:ext uri="{28A0092B-C50C-407E-A947-70E740481C1C}">
                <a14:useLocalDpi xmlns:a14="http://schemas.microsoft.com/office/drawing/2010/main" val="0"/>
              </a:ext>
            </a:extLst>
          </a:blip>
          <a:srcRect l="1" t="22525" r="1666" b="5139"/>
          <a:stretch/>
        </p:blipFill>
        <p:spPr>
          <a:xfrm>
            <a:off x="3659269" y="3523773"/>
            <a:ext cx="4873462" cy="2918591"/>
          </a:xfrm>
          <a:prstGeom prst="rect">
            <a:avLst/>
          </a:prstGeom>
        </p:spPr>
      </p:pic>
      <p:sp>
        <p:nvSpPr>
          <p:cNvPr id="6" name="Rectangle 5">
            <a:extLst>
              <a:ext uri="{FF2B5EF4-FFF2-40B4-BE49-F238E27FC236}">
                <a16:creationId xmlns:a16="http://schemas.microsoft.com/office/drawing/2014/main" id="{F37E1DDA-9E65-A19A-37BD-08DD464F75E9}"/>
              </a:ext>
            </a:extLst>
          </p:cNvPr>
          <p:cNvSpPr/>
          <p:nvPr/>
        </p:nvSpPr>
        <p:spPr>
          <a:xfrm>
            <a:off x="4623954" y="3626506"/>
            <a:ext cx="1693719" cy="2097566"/>
          </a:xfrm>
          <a:prstGeom prst="rect">
            <a:avLst/>
          </a:prstGeom>
          <a:noFill/>
          <a:ln w="3810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9700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A4E5D-3FC4-60FE-F1F3-D178EC51D0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A5408A-4059-EEF1-CD67-19F668A59D56}"/>
              </a:ext>
            </a:extLst>
          </p:cNvPr>
          <p:cNvSpPr txBox="1">
            <a:spLocks/>
          </p:cNvSpPr>
          <p:nvPr/>
        </p:nvSpPr>
        <p:spPr>
          <a:xfrm>
            <a:off x="1500060" y="181194"/>
            <a:ext cx="9191880" cy="11422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u="sng" dirty="0">
                <a:solidFill>
                  <a:schemeClr val="bg1"/>
                </a:solidFill>
              </a:rPr>
              <a:t>Lubrication Regimes </a:t>
            </a:r>
          </a:p>
        </p:txBody>
      </p:sp>
      <p:sp>
        <p:nvSpPr>
          <p:cNvPr id="3" name="TextBox 2">
            <a:extLst>
              <a:ext uri="{FF2B5EF4-FFF2-40B4-BE49-F238E27FC236}">
                <a16:creationId xmlns:a16="http://schemas.microsoft.com/office/drawing/2014/main" id="{3BC0E869-4D35-1245-14BD-00389DC572B5}"/>
              </a:ext>
            </a:extLst>
          </p:cNvPr>
          <p:cNvSpPr txBox="1"/>
          <p:nvPr/>
        </p:nvSpPr>
        <p:spPr>
          <a:xfrm>
            <a:off x="355022" y="1147454"/>
            <a:ext cx="11481955" cy="4832092"/>
          </a:xfrm>
          <a:prstGeom prst="rect">
            <a:avLst/>
          </a:prstGeom>
          <a:noFill/>
        </p:spPr>
        <p:txBody>
          <a:bodyPr wrap="square" rtlCol="0">
            <a:spAutoFit/>
          </a:bodyPr>
          <a:lstStyle/>
          <a:p>
            <a:pPr marL="457200" indent="-457200" algn="just">
              <a:buFontTx/>
              <a:buChar char="-"/>
            </a:pPr>
            <a:r>
              <a:rPr lang="en-US" sz="2800" u="sng" dirty="0">
                <a:solidFill>
                  <a:schemeClr val="bg1"/>
                </a:solidFill>
              </a:rPr>
              <a:t>Mixed Lubrication (cont.):</a:t>
            </a:r>
          </a:p>
          <a:p>
            <a:pPr marL="914400" lvl="1" indent="-457200" algn="just">
              <a:buFontTx/>
              <a:buChar char="-"/>
            </a:pPr>
            <a:endParaRPr lang="en-US" sz="2800" dirty="0">
              <a:solidFill>
                <a:schemeClr val="bg1"/>
              </a:solidFill>
            </a:endParaRPr>
          </a:p>
          <a:p>
            <a:pPr marL="914400" lvl="1" indent="-457200" algn="just">
              <a:buFontTx/>
              <a:buChar char="-"/>
            </a:pPr>
            <a:r>
              <a:rPr lang="en-US" sz="2800" dirty="0">
                <a:solidFill>
                  <a:schemeClr val="bg1"/>
                </a:solidFill>
              </a:rPr>
              <a:t>This portion of the </a:t>
            </a:r>
            <a:r>
              <a:rPr lang="en-US" sz="2800" dirty="0" err="1">
                <a:solidFill>
                  <a:schemeClr val="bg1"/>
                </a:solidFill>
              </a:rPr>
              <a:t>Stribeck</a:t>
            </a:r>
            <a:r>
              <a:rPr lang="en-US" sz="2800" dirty="0">
                <a:solidFill>
                  <a:schemeClr val="bg1"/>
                </a:solidFill>
              </a:rPr>
              <a:t> curve has the steepest slope where the coefficient of friction is significantly reduced over relatively small change in </a:t>
            </a:r>
            <a:r>
              <a:rPr lang="en-US" sz="2800" u="sng" dirty="0">
                <a:solidFill>
                  <a:schemeClr val="bg1"/>
                </a:solidFill>
              </a:rPr>
              <a:t>rotational speed</a:t>
            </a:r>
            <a:r>
              <a:rPr lang="en-US" sz="2800" dirty="0">
                <a:solidFill>
                  <a:schemeClr val="bg1"/>
                </a:solidFill>
              </a:rPr>
              <a:t> as fewer and fewer asperities of the journal and bearing contact each other.</a:t>
            </a:r>
          </a:p>
          <a:p>
            <a:pPr marL="914400" lvl="1" indent="-457200" algn="just">
              <a:buFontTx/>
              <a:buChar char="-"/>
            </a:pPr>
            <a:endParaRPr lang="en-US" sz="2800" dirty="0">
              <a:solidFill>
                <a:schemeClr val="bg1"/>
              </a:solidFill>
            </a:endParaRPr>
          </a:p>
          <a:p>
            <a:pPr marL="914400" lvl="1" indent="-457200" algn="just">
              <a:buFontTx/>
              <a:buChar char="-"/>
            </a:pPr>
            <a:r>
              <a:rPr lang="en-US" sz="2800" u="sng" dirty="0">
                <a:solidFill>
                  <a:schemeClr val="bg1"/>
                </a:solidFill>
              </a:rPr>
              <a:t>Note:</a:t>
            </a:r>
            <a:r>
              <a:rPr lang="en-US" sz="2800" dirty="0">
                <a:solidFill>
                  <a:schemeClr val="bg1"/>
                </a:solidFill>
              </a:rPr>
              <a:t> In its simplest form, the </a:t>
            </a:r>
            <a:r>
              <a:rPr lang="en-US" sz="2800" dirty="0" err="1">
                <a:solidFill>
                  <a:schemeClr val="bg1"/>
                </a:solidFill>
              </a:rPr>
              <a:t>Stribeck</a:t>
            </a:r>
            <a:r>
              <a:rPr lang="en-US" sz="2800" dirty="0">
                <a:solidFill>
                  <a:schemeClr val="bg1"/>
                </a:solidFill>
              </a:rPr>
              <a:t> curve graphically shows how the coefficient of friction of a journal bearing is affected by the speed of the shaft rotation. </a:t>
            </a:r>
          </a:p>
          <a:p>
            <a:pPr marL="914400" lvl="1" indent="-457200" algn="just">
              <a:buFontTx/>
              <a:buChar char="-"/>
            </a:pPr>
            <a:endParaRPr lang="en-US" sz="2800" dirty="0">
              <a:solidFill>
                <a:schemeClr val="bg1"/>
              </a:solidFill>
            </a:endParaRPr>
          </a:p>
        </p:txBody>
      </p:sp>
    </p:spTree>
    <p:extLst>
      <p:ext uri="{BB962C8B-B14F-4D97-AF65-F5344CB8AC3E}">
        <p14:creationId xmlns:p14="http://schemas.microsoft.com/office/powerpoint/2010/main" val="3920517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47CBC-C2E9-C873-7BB4-B1209A202E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3D48EC-ED1D-9D68-8B4A-ECA1F752E1DD}"/>
              </a:ext>
            </a:extLst>
          </p:cNvPr>
          <p:cNvSpPr txBox="1">
            <a:spLocks/>
          </p:cNvSpPr>
          <p:nvPr/>
        </p:nvSpPr>
        <p:spPr>
          <a:xfrm>
            <a:off x="1500060" y="181194"/>
            <a:ext cx="9191880" cy="11422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u="sng" dirty="0">
                <a:solidFill>
                  <a:schemeClr val="bg1"/>
                </a:solidFill>
              </a:rPr>
              <a:t>Lubrication Regimes </a:t>
            </a:r>
          </a:p>
        </p:txBody>
      </p:sp>
      <p:sp>
        <p:nvSpPr>
          <p:cNvPr id="3" name="TextBox 2">
            <a:extLst>
              <a:ext uri="{FF2B5EF4-FFF2-40B4-BE49-F238E27FC236}">
                <a16:creationId xmlns:a16="http://schemas.microsoft.com/office/drawing/2014/main" id="{1937ACAD-128A-FCC3-EE35-C592C7D01A96}"/>
              </a:ext>
            </a:extLst>
          </p:cNvPr>
          <p:cNvSpPr txBox="1"/>
          <p:nvPr/>
        </p:nvSpPr>
        <p:spPr>
          <a:xfrm>
            <a:off x="355022" y="939636"/>
            <a:ext cx="11481955" cy="3539430"/>
          </a:xfrm>
          <a:prstGeom prst="rect">
            <a:avLst/>
          </a:prstGeom>
          <a:noFill/>
        </p:spPr>
        <p:txBody>
          <a:bodyPr wrap="square" rtlCol="0">
            <a:spAutoFit/>
          </a:bodyPr>
          <a:lstStyle/>
          <a:p>
            <a:pPr marL="457200" indent="-457200" algn="just">
              <a:buFontTx/>
              <a:buChar char="-"/>
            </a:pPr>
            <a:r>
              <a:rPr lang="en-US" sz="2800" u="sng" dirty="0">
                <a:solidFill>
                  <a:schemeClr val="bg1"/>
                </a:solidFill>
              </a:rPr>
              <a:t>Hydrodynamic Lubrication:</a:t>
            </a:r>
          </a:p>
          <a:p>
            <a:pPr marL="914400" lvl="1" indent="-457200" algn="just">
              <a:buFontTx/>
              <a:buChar char="-"/>
            </a:pPr>
            <a:endParaRPr lang="en-US" sz="2800" dirty="0">
              <a:solidFill>
                <a:schemeClr val="bg1"/>
              </a:solidFill>
            </a:endParaRPr>
          </a:p>
          <a:p>
            <a:pPr marL="914400" lvl="1" indent="-457200" algn="just">
              <a:buFontTx/>
              <a:buChar char="-"/>
            </a:pPr>
            <a:r>
              <a:rPr lang="en-US" sz="2800" dirty="0">
                <a:solidFill>
                  <a:schemeClr val="bg1"/>
                </a:solidFill>
              </a:rPr>
              <a:t>The hydrodynamic lubrication regime is where the journal and bearing asperities no longer come in contact with each other and starts at the lowest coefficient of friction point of the </a:t>
            </a:r>
            <a:r>
              <a:rPr lang="en-US" sz="2800" dirty="0" err="1">
                <a:solidFill>
                  <a:schemeClr val="bg1"/>
                </a:solidFill>
              </a:rPr>
              <a:t>Stribeck</a:t>
            </a:r>
            <a:r>
              <a:rPr lang="en-US" sz="2800" dirty="0">
                <a:solidFill>
                  <a:schemeClr val="bg1"/>
                </a:solidFill>
              </a:rPr>
              <a:t> curve. It is also known as “full fluid film lubrication” because the load is carried entirely by the lubricant film.</a:t>
            </a:r>
          </a:p>
          <a:p>
            <a:pPr marL="914400" lvl="1" indent="-457200" algn="just">
              <a:buFontTx/>
              <a:buChar char="-"/>
            </a:pPr>
            <a:endParaRPr lang="en-US" sz="2800" dirty="0">
              <a:solidFill>
                <a:schemeClr val="bg1"/>
              </a:solidFill>
            </a:endParaRPr>
          </a:p>
        </p:txBody>
      </p:sp>
      <p:pic>
        <p:nvPicPr>
          <p:cNvPr id="4" name="Picture 3" descr="A diagram of a diagram of a mixture&#10;&#10;Description automatically generated with medium confidence">
            <a:extLst>
              <a:ext uri="{FF2B5EF4-FFF2-40B4-BE49-F238E27FC236}">
                <a16:creationId xmlns:a16="http://schemas.microsoft.com/office/drawing/2014/main" id="{5393BF09-D8EB-E788-6114-41FEC9ED7F88}"/>
              </a:ext>
            </a:extLst>
          </p:cNvPr>
          <p:cNvPicPr>
            <a:picLocks noChangeAspect="1"/>
          </p:cNvPicPr>
          <p:nvPr/>
        </p:nvPicPr>
        <p:blipFill>
          <a:blip r:embed="rId2">
            <a:extLst>
              <a:ext uri="{28A0092B-C50C-407E-A947-70E740481C1C}">
                <a14:useLocalDpi xmlns:a14="http://schemas.microsoft.com/office/drawing/2010/main" val="0"/>
              </a:ext>
            </a:extLst>
          </a:blip>
          <a:srcRect l="1" t="22525" r="1666" b="5139"/>
          <a:stretch/>
        </p:blipFill>
        <p:spPr>
          <a:xfrm>
            <a:off x="4249881" y="3950213"/>
            <a:ext cx="4282849" cy="2564888"/>
          </a:xfrm>
          <a:prstGeom prst="rect">
            <a:avLst/>
          </a:prstGeom>
        </p:spPr>
      </p:pic>
      <p:sp>
        <p:nvSpPr>
          <p:cNvPr id="5" name="Rectangle 4">
            <a:extLst>
              <a:ext uri="{FF2B5EF4-FFF2-40B4-BE49-F238E27FC236}">
                <a16:creationId xmlns:a16="http://schemas.microsoft.com/office/drawing/2014/main" id="{547DCF21-B886-6B8E-DFB0-5BC6A3EC539D}"/>
              </a:ext>
            </a:extLst>
          </p:cNvPr>
          <p:cNvSpPr/>
          <p:nvPr/>
        </p:nvSpPr>
        <p:spPr>
          <a:xfrm>
            <a:off x="6587836" y="3996178"/>
            <a:ext cx="1849582" cy="2472958"/>
          </a:xfrm>
          <a:prstGeom prst="rect">
            <a:avLst/>
          </a:prstGeom>
          <a:noFill/>
          <a:ln w="3810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7837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BD9BAA-5607-BDC2-72DA-04185EF186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66152E-E58D-4D1F-8D82-949E067724A5}"/>
              </a:ext>
            </a:extLst>
          </p:cNvPr>
          <p:cNvSpPr txBox="1">
            <a:spLocks/>
          </p:cNvSpPr>
          <p:nvPr/>
        </p:nvSpPr>
        <p:spPr>
          <a:xfrm>
            <a:off x="1500060" y="181194"/>
            <a:ext cx="9191880" cy="11422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u="sng" dirty="0">
                <a:solidFill>
                  <a:schemeClr val="bg1"/>
                </a:solidFill>
              </a:rPr>
              <a:t>Lubrication Regimes </a:t>
            </a:r>
          </a:p>
        </p:txBody>
      </p:sp>
      <p:sp>
        <p:nvSpPr>
          <p:cNvPr id="3" name="TextBox 2">
            <a:extLst>
              <a:ext uri="{FF2B5EF4-FFF2-40B4-BE49-F238E27FC236}">
                <a16:creationId xmlns:a16="http://schemas.microsoft.com/office/drawing/2014/main" id="{EE165A1C-086F-760E-AF97-0FA8AFA92734}"/>
              </a:ext>
            </a:extLst>
          </p:cNvPr>
          <p:cNvSpPr txBox="1"/>
          <p:nvPr/>
        </p:nvSpPr>
        <p:spPr>
          <a:xfrm>
            <a:off x="355022" y="939636"/>
            <a:ext cx="11481955" cy="3539430"/>
          </a:xfrm>
          <a:prstGeom prst="rect">
            <a:avLst/>
          </a:prstGeom>
          <a:noFill/>
        </p:spPr>
        <p:txBody>
          <a:bodyPr wrap="square" rtlCol="0">
            <a:spAutoFit/>
          </a:bodyPr>
          <a:lstStyle/>
          <a:p>
            <a:pPr marL="457200" indent="-457200" algn="just">
              <a:buFontTx/>
              <a:buChar char="-"/>
            </a:pPr>
            <a:r>
              <a:rPr lang="en-US" sz="2800" u="sng" dirty="0">
                <a:solidFill>
                  <a:schemeClr val="bg1"/>
                </a:solidFill>
              </a:rPr>
              <a:t>Hydrodynamic Lubrication (cont.):</a:t>
            </a:r>
          </a:p>
          <a:p>
            <a:pPr marL="914400" lvl="1" indent="-457200" algn="just">
              <a:buFontTx/>
              <a:buChar char="-"/>
            </a:pPr>
            <a:endParaRPr lang="en-US" sz="2800" dirty="0">
              <a:solidFill>
                <a:schemeClr val="bg1"/>
              </a:solidFill>
            </a:endParaRPr>
          </a:p>
          <a:p>
            <a:pPr marL="914400" lvl="1" indent="-457200" algn="just">
              <a:buFontTx/>
              <a:buChar char="-"/>
            </a:pPr>
            <a:r>
              <a:rPr lang="en-US" sz="2800" dirty="0">
                <a:solidFill>
                  <a:schemeClr val="bg1"/>
                </a:solidFill>
              </a:rPr>
              <a:t>In the hydrodynamic lubrication regime, as the speed increases, the coefficient of friction begins to increase. It is the first time the coefficient of friction increases with increased speed, and it is due to the lubricant’s viscosity. Viscosity is a measure of the lubricant’s internal resistance to flow, thus with higher speeds the oil provides more resistance or friction.</a:t>
            </a:r>
          </a:p>
        </p:txBody>
      </p:sp>
      <p:pic>
        <p:nvPicPr>
          <p:cNvPr id="6" name="Picture 5" descr="A diagram of a diagram of a mixture&#10;&#10;Description automatically generated with medium confidence">
            <a:extLst>
              <a:ext uri="{FF2B5EF4-FFF2-40B4-BE49-F238E27FC236}">
                <a16:creationId xmlns:a16="http://schemas.microsoft.com/office/drawing/2014/main" id="{E8451481-DD5B-223B-A23F-E0A04BAAEDC9}"/>
              </a:ext>
            </a:extLst>
          </p:cNvPr>
          <p:cNvPicPr>
            <a:picLocks noChangeAspect="1"/>
          </p:cNvPicPr>
          <p:nvPr/>
        </p:nvPicPr>
        <p:blipFill>
          <a:blip r:embed="rId2">
            <a:extLst>
              <a:ext uri="{28A0092B-C50C-407E-A947-70E740481C1C}">
                <a14:useLocalDpi xmlns:a14="http://schemas.microsoft.com/office/drawing/2010/main" val="0"/>
              </a:ext>
            </a:extLst>
          </a:blip>
          <a:srcRect l="1" t="22525" r="1666" b="5139"/>
          <a:stretch/>
        </p:blipFill>
        <p:spPr>
          <a:xfrm>
            <a:off x="4487660" y="4392027"/>
            <a:ext cx="3503530" cy="2098174"/>
          </a:xfrm>
          <a:prstGeom prst="rect">
            <a:avLst/>
          </a:prstGeom>
        </p:spPr>
      </p:pic>
      <p:sp>
        <p:nvSpPr>
          <p:cNvPr id="7" name="Rectangle 6">
            <a:extLst>
              <a:ext uri="{FF2B5EF4-FFF2-40B4-BE49-F238E27FC236}">
                <a16:creationId xmlns:a16="http://schemas.microsoft.com/office/drawing/2014/main" id="{436CEF71-28EF-D3C1-DEDA-DC05DDAE196C}"/>
              </a:ext>
            </a:extLst>
          </p:cNvPr>
          <p:cNvSpPr/>
          <p:nvPr/>
        </p:nvSpPr>
        <p:spPr>
          <a:xfrm>
            <a:off x="6353725" y="4459584"/>
            <a:ext cx="1564148" cy="1963060"/>
          </a:xfrm>
          <a:prstGeom prst="rect">
            <a:avLst/>
          </a:prstGeom>
          <a:noFill/>
          <a:ln w="3810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0625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B47339-0878-672B-DFAA-0C3C6AE604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A5C4C1-EB9B-6194-3CA1-CB4D188B18BA}"/>
              </a:ext>
            </a:extLst>
          </p:cNvPr>
          <p:cNvSpPr txBox="1">
            <a:spLocks/>
          </p:cNvSpPr>
          <p:nvPr/>
        </p:nvSpPr>
        <p:spPr>
          <a:xfrm>
            <a:off x="1500060" y="181194"/>
            <a:ext cx="9191880" cy="11422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u="sng" dirty="0">
                <a:solidFill>
                  <a:schemeClr val="bg1"/>
                </a:solidFill>
              </a:rPr>
              <a:t>Solid lubricants </a:t>
            </a:r>
          </a:p>
          <a:p>
            <a:pPr algn="ctr"/>
            <a:endParaRPr lang="en-US" u="sng" dirty="0">
              <a:solidFill>
                <a:schemeClr val="bg1"/>
              </a:solidFill>
            </a:endParaRPr>
          </a:p>
          <a:p>
            <a:pPr algn="ctr"/>
            <a:endParaRPr lang="en-US" u="sng" dirty="0">
              <a:solidFill>
                <a:schemeClr val="bg1"/>
              </a:solidFill>
            </a:endParaRPr>
          </a:p>
          <a:p>
            <a:pPr algn="ctr"/>
            <a:endParaRPr lang="en-US" u="sng" dirty="0">
              <a:solidFill>
                <a:schemeClr val="bg1"/>
              </a:solidFill>
            </a:endParaRPr>
          </a:p>
        </p:txBody>
      </p:sp>
      <p:sp>
        <p:nvSpPr>
          <p:cNvPr id="3" name="TextBox 2">
            <a:extLst>
              <a:ext uri="{FF2B5EF4-FFF2-40B4-BE49-F238E27FC236}">
                <a16:creationId xmlns:a16="http://schemas.microsoft.com/office/drawing/2014/main" id="{3DD843ED-E0CF-A9EB-DA23-CFE8A7B42D55}"/>
              </a:ext>
            </a:extLst>
          </p:cNvPr>
          <p:cNvSpPr txBox="1"/>
          <p:nvPr/>
        </p:nvSpPr>
        <p:spPr>
          <a:xfrm>
            <a:off x="453736" y="1132607"/>
            <a:ext cx="11284528" cy="1938992"/>
          </a:xfrm>
          <a:prstGeom prst="rect">
            <a:avLst/>
          </a:prstGeom>
          <a:noFill/>
        </p:spPr>
        <p:txBody>
          <a:bodyPr wrap="square" rtlCol="0">
            <a:spAutoFit/>
          </a:bodyPr>
          <a:lstStyle/>
          <a:p>
            <a:pPr marL="342900" indent="-342900" algn="just">
              <a:buFont typeface="Arial" panose="020B0604020202020204" pitchFamily="34" charset="0"/>
              <a:buChar char="•"/>
            </a:pPr>
            <a:r>
              <a:rPr lang="en-US" sz="2400" dirty="0">
                <a:solidFill>
                  <a:schemeClr val="bg1"/>
                </a:solidFill>
              </a:rPr>
              <a:t>A wide variety of solid lubricants is also employed in the industry. </a:t>
            </a:r>
          </a:p>
          <a:p>
            <a:pPr marL="800100" lvl="1" indent="-342900" algn="just">
              <a:buFont typeface="Arial" panose="020B0604020202020204" pitchFamily="34" charset="0"/>
              <a:buChar char="•"/>
            </a:pPr>
            <a:r>
              <a:rPr lang="en-US" sz="2400" dirty="0">
                <a:solidFill>
                  <a:schemeClr val="bg1"/>
                </a:solidFill>
              </a:rPr>
              <a:t>Used in solid-film lubricants.</a:t>
            </a:r>
          </a:p>
          <a:p>
            <a:pPr marL="800100" lvl="1" indent="-342900" algn="just">
              <a:buFont typeface="Arial" panose="020B0604020202020204" pitchFamily="34" charset="0"/>
              <a:buChar char="•"/>
            </a:pPr>
            <a:r>
              <a:rPr lang="en-US" sz="2400" dirty="0">
                <a:solidFill>
                  <a:schemeClr val="bg1"/>
                </a:solidFill>
              </a:rPr>
              <a:t>Most used: Molybdenum </a:t>
            </a:r>
            <a:r>
              <a:rPr lang="en-US" sz="2400" dirty="0" err="1">
                <a:solidFill>
                  <a:schemeClr val="bg1"/>
                </a:solidFill>
              </a:rPr>
              <a:t>Disulphide</a:t>
            </a:r>
            <a:r>
              <a:rPr lang="en-US" sz="2400" dirty="0">
                <a:solidFill>
                  <a:schemeClr val="bg1"/>
                </a:solidFill>
              </a:rPr>
              <a:t>, Graphite and Polytetrafluoroethylene.</a:t>
            </a:r>
          </a:p>
          <a:p>
            <a:pPr marL="800100" lvl="1" indent="-342900" algn="just">
              <a:buFont typeface="Arial" panose="020B0604020202020204" pitchFamily="34" charset="0"/>
              <a:buChar char="•"/>
            </a:pPr>
            <a:r>
              <a:rPr lang="en-US" sz="2400" dirty="0">
                <a:solidFill>
                  <a:schemeClr val="bg1"/>
                </a:solidFill>
              </a:rPr>
              <a:t>Properties to be considered: Co-efficient of friction, load carrying capacity and conductivity. Environment is also important!  </a:t>
            </a:r>
          </a:p>
        </p:txBody>
      </p:sp>
      <p:pic>
        <p:nvPicPr>
          <p:cNvPr id="4" name="Picture 3" descr="A close-up of a machine&#10;&#10;Description automatically generated">
            <a:extLst>
              <a:ext uri="{FF2B5EF4-FFF2-40B4-BE49-F238E27FC236}">
                <a16:creationId xmlns:a16="http://schemas.microsoft.com/office/drawing/2014/main" id="{E8A5CA92-25BA-FC5B-F778-AE36B00D41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4271" y="3047421"/>
            <a:ext cx="4707083" cy="3530312"/>
          </a:xfrm>
          <a:prstGeom prst="rect">
            <a:avLst/>
          </a:prstGeom>
        </p:spPr>
      </p:pic>
      <p:sp>
        <p:nvSpPr>
          <p:cNvPr id="5" name="TextBox 4">
            <a:extLst>
              <a:ext uri="{FF2B5EF4-FFF2-40B4-BE49-F238E27FC236}">
                <a16:creationId xmlns:a16="http://schemas.microsoft.com/office/drawing/2014/main" id="{588FC4D8-D524-590A-7294-6F2EA907230F}"/>
              </a:ext>
            </a:extLst>
          </p:cNvPr>
          <p:cNvSpPr txBox="1"/>
          <p:nvPr/>
        </p:nvSpPr>
        <p:spPr>
          <a:xfrm>
            <a:off x="871410" y="5931402"/>
            <a:ext cx="1257300" cy="646331"/>
          </a:xfrm>
          <a:prstGeom prst="rect">
            <a:avLst/>
          </a:prstGeom>
          <a:noFill/>
        </p:spPr>
        <p:txBody>
          <a:bodyPr wrap="square" rtlCol="0">
            <a:spAutoFit/>
          </a:bodyPr>
          <a:lstStyle/>
          <a:p>
            <a:pPr algn="ctr"/>
            <a:r>
              <a:rPr lang="en-US" i="1" dirty="0">
                <a:solidFill>
                  <a:schemeClr val="bg1"/>
                </a:solidFill>
              </a:rPr>
              <a:t>Graphite Grease</a:t>
            </a:r>
          </a:p>
        </p:txBody>
      </p:sp>
      <p:pic>
        <p:nvPicPr>
          <p:cNvPr id="7" name="Picture 6" descr="A person spraying a paint on a machine&#10;&#10;Description automatically generated">
            <a:extLst>
              <a:ext uri="{FF2B5EF4-FFF2-40B4-BE49-F238E27FC236}">
                <a16:creationId xmlns:a16="http://schemas.microsoft.com/office/drawing/2014/main" id="{5FC86B92-81FD-C9CB-0C00-E2E344366A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5076" y="3047420"/>
            <a:ext cx="3513969" cy="3530313"/>
          </a:xfrm>
          <a:prstGeom prst="rect">
            <a:avLst/>
          </a:prstGeom>
        </p:spPr>
      </p:pic>
      <p:sp>
        <p:nvSpPr>
          <p:cNvPr id="8" name="TextBox 7">
            <a:extLst>
              <a:ext uri="{FF2B5EF4-FFF2-40B4-BE49-F238E27FC236}">
                <a16:creationId xmlns:a16="http://schemas.microsoft.com/office/drawing/2014/main" id="{43AD393B-1E92-3FB2-638B-F9012DA8EDA7}"/>
              </a:ext>
            </a:extLst>
          </p:cNvPr>
          <p:cNvSpPr txBox="1"/>
          <p:nvPr/>
        </p:nvSpPr>
        <p:spPr>
          <a:xfrm>
            <a:off x="10413118" y="6208401"/>
            <a:ext cx="1257300" cy="369332"/>
          </a:xfrm>
          <a:prstGeom prst="rect">
            <a:avLst/>
          </a:prstGeom>
          <a:noFill/>
        </p:spPr>
        <p:txBody>
          <a:bodyPr wrap="square" rtlCol="0">
            <a:spAutoFit/>
          </a:bodyPr>
          <a:lstStyle/>
          <a:p>
            <a:pPr algn="ctr"/>
            <a:r>
              <a:rPr lang="en-US" i="1" dirty="0">
                <a:solidFill>
                  <a:schemeClr val="bg1"/>
                </a:solidFill>
              </a:rPr>
              <a:t>PTFE</a:t>
            </a:r>
          </a:p>
        </p:txBody>
      </p:sp>
    </p:spTree>
    <p:extLst>
      <p:ext uri="{BB962C8B-B14F-4D97-AF65-F5344CB8AC3E}">
        <p14:creationId xmlns:p14="http://schemas.microsoft.com/office/powerpoint/2010/main" val="1754382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B2E0C5-A537-BAE1-76A5-3865CAA878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0DB53A-4930-471B-F745-2A0705E84555}"/>
              </a:ext>
            </a:extLst>
          </p:cNvPr>
          <p:cNvSpPr txBox="1">
            <a:spLocks/>
          </p:cNvSpPr>
          <p:nvPr/>
        </p:nvSpPr>
        <p:spPr>
          <a:xfrm>
            <a:off x="1500060" y="181194"/>
            <a:ext cx="9191880" cy="11422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u="sng" dirty="0">
                <a:solidFill>
                  <a:schemeClr val="bg1"/>
                </a:solidFill>
              </a:rPr>
              <a:t>Solid lubricants </a:t>
            </a:r>
          </a:p>
          <a:p>
            <a:pPr algn="ctr"/>
            <a:endParaRPr lang="en-US" u="sng" dirty="0">
              <a:solidFill>
                <a:schemeClr val="bg1"/>
              </a:solidFill>
            </a:endParaRPr>
          </a:p>
          <a:p>
            <a:pPr algn="ctr"/>
            <a:endParaRPr lang="en-US" u="sng" dirty="0">
              <a:solidFill>
                <a:schemeClr val="bg1"/>
              </a:solidFill>
            </a:endParaRPr>
          </a:p>
          <a:p>
            <a:pPr algn="ctr"/>
            <a:endParaRPr lang="en-US" u="sng" dirty="0">
              <a:solidFill>
                <a:schemeClr val="bg1"/>
              </a:solidFill>
            </a:endParaRPr>
          </a:p>
        </p:txBody>
      </p:sp>
      <p:sp>
        <p:nvSpPr>
          <p:cNvPr id="3" name="TextBox 2">
            <a:extLst>
              <a:ext uri="{FF2B5EF4-FFF2-40B4-BE49-F238E27FC236}">
                <a16:creationId xmlns:a16="http://schemas.microsoft.com/office/drawing/2014/main" id="{833EA480-B453-E4AD-00FD-6543A9E8A603}"/>
              </a:ext>
            </a:extLst>
          </p:cNvPr>
          <p:cNvSpPr txBox="1"/>
          <p:nvPr/>
        </p:nvSpPr>
        <p:spPr>
          <a:xfrm>
            <a:off x="453736" y="1132607"/>
            <a:ext cx="11284528" cy="5262979"/>
          </a:xfrm>
          <a:prstGeom prst="rect">
            <a:avLst/>
          </a:prstGeom>
          <a:noFill/>
        </p:spPr>
        <p:txBody>
          <a:bodyPr wrap="square" rtlCol="0">
            <a:spAutoFit/>
          </a:bodyPr>
          <a:lstStyle/>
          <a:p>
            <a:pPr marL="342900" indent="-342900" algn="just">
              <a:buFont typeface="Arial" panose="020B0604020202020204" pitchFamily="34" charset="0"/>
              <a:buChar char="•"/>
            </a:pPr>
            <a:r>
              <a:rPr lang="en-US" sz="2400" dirty="0">
                <a:solidFill>
                  <a:schemeClr val="bg1"/>
                </a:solidFill>
              </a:rPr>
              <a:t>They could be used as: </a:t>
            </a:r>
          </a:p>
          <a:p>
            <a:pPr marL="1257300" lvl="2" indent="-342900" algn="just">
              <a:buFont typeface="Arial" panose="020B0604020202020204" pitchFamily="34" charset="0"/>
              <a:buChar char="•"/>
            </a:pPr>
            <a:r>
              <a:rPr lang="en-US" sz="2400" u="sng" dirty="0">
                <a:solidFill>
                  <a:schemeClr val="bg1"/>
                </a:solidFill>
              </a:rPr>
              <a:t>Extreme Pressure (EP) or anti-wear additives:</a:t>
            </a:r>
          </a:p>
          <a:p>
            <a:pPr marL="1714500" lvl="3" indent="-342900" algn="just">
              <a:buFont typeface="Arial" panose="020B0604020202020204" pitchFamily="34" charset="0"/>
              <a:buChar char="•"/>
            </a:pPr>
            <a:r>
              <a:rPr lang="en-US" sz="2400" dirty="0">
                <a:solidFill>
                  <a:schemeClr val="bg1"/>
                </a:solidFill>
              </a:rPr>
              <a:t>Graphite finds applications as EP in pins and bushings.</a:t>
            </a:r>
          </a:p>
          <a:p>
            <a:pPr marL="2171700" lvl="4" indent="-342900" algn="just">
              <a:buFont typeface="Arial" panose="020B0604020202020204" pitchFamily="34" charset="0"/>
              <a:buChar char="•"/>
            </a:pPr>
            <a:r>
              <a:rPr lang="en-US" sz="2400" dirty="0">
                <a:solidFill>
                  <a:schemeClr val="bg1"/>
                </a:solidFill>
              </a:rPr>
              <a:t>Graphite has a layered structure with weak van der Waals forces between the layers, allowing them to slide over each other easily.</a:t>
            </a:r>
          </a:p>
          <a:p>
            <a:pPr marL="2171700" lvl="4" indent="-342900" algn="just">
              <a:buFont typeface="Arial" panose="020B0604020202020204" pitchFamily="34" charset="0"/>
              <a:buChar char="•"/>
            </a:pPr>
            <a:r>
              <a:rPr lang="en-US" sz="2400" dirty="0">
                <a:solidFill>
                  <a:schemeClr val="bg1"/>
                </a:solidFill>
              </a:rPr>
              <a:t>Under pressure, graphite forms a thin, low-friction layer on metal surfaces, which prevents direct metal-to-metal contact.</a:t>
            </a:r>
          </a:p>
          <a:p>
            <a:pPr marL="2171700" lvl="4" indent="-342900" algn="just">
              <a:buFont typeface="Arial" panose="020B0604020202020204" pitchFamily="34" charset="0"/>
              <a:buChar char="•"/>
            </a:pPr>
            <a:r>
              <a:rPr lang="en-US" sz="2400" dirty="0">
                <a:solidFill>
                  <a:schemeClr val="bg1"/>
                </a:solidFill>
              </a:rPr>
              <a:t>It can provide lubrication even under boundary lubrication conditions, where liquid films break down.</a:t>
            </a:r>
          </a:p>
          <a:p>
            <a:pPr marL="1714500" lvl="3" indent="-342900" algn="just">
              <a:buFont typeface="Arial" panose="020B0604020202020204" pitchFamily="34" charset="0"/>
              <a:buChar char="•"/>
            </a:pPr>
            <a:r>
              <a:rPr lang="en-US" sz="2400" dirty="0">
                <a:solidFill>
                  <a:schemeClr val="bg1"/>
                </a:solidFill>
              </a:rPr>
              <a:t>Molybdenum and Polytetrafluoroethylene (PTFE) are blended with engines oil and/or other lubricants. </a:t>
            </a:r>
          </a:p>
          <a:p>
            <a:pPr marL="1257300" lvl="2" indent="-342900" algn="just">
              <a:buFont typeface="Arial" panose="020B0604020202020204" pitchFamily="34" charset="0"/>
              <a:buChar char="•"/>
            </a:pPr>
            <a:r>
              <a:rPr lang="en-US" sz="2400" dirty="0">
                <a:solidFill>
                  <a:schemeClr val="bg1"/>
                </a:solidFill>
              </a:rPr>
              <a:t>Another, and probably most efficient use is the </a:t>
            </a:r>
            <a:r>
              <a:rPr lang="en-US" sz="2400" u="sng" dirty="0">
                <a:solidFill>
                  <a:schemeClr val="bg1"/>
                </a:solidFill>
              </a:rPr>
              <a:t>bonding or impregnation of these friction modifiers onto the surface of various machine components.</a:t>
            </a:r>
            <a:r>
              <a:rPr lang="en-US" sz="2400" dirty="0">
                <a:solidFill>
                  <a:schemeClr val="bg1"/>
                </a:solidFill>
              </a:rPr>
              <a:t> For instance, cylinders liners or piston skirts.       </a:t>
            </a:r>
          </a:p>
        </p:txBody>
      </p:sp>
    </p:spTree>
    <p:extLst>
      <p:ext uri="{BB962C8B-B14F-4D97-AF65-F5344CB8AC3E}">
        <p14:creationId xmlns:p14="http://schemas.microsoft.com/office/powerpoint/2010/main" val="3125449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69E2D1-C505-42CC-2257-B693EFF0C9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DCCB6E-BDE0-91F1-6C02-484CBB1F0378}"/>
              </a:ext>
            </a:extLst>
          </p:cNvPr>
          <p:cNvSpPr txBox="1">
            <a:spLocks/>
          </p:cNvSpPr>
          <p:nvPr/>
        </p:nvSpPr>
        <p:spPr>
          <a:xfrm>
            <a:off x="1500058" y="305885"/>
            <a:ext cx="9191880" cy="11422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u="sng" dirty="0">
                <a:solidFill>
                  <a:schemeClr val="bg1"/>
                </a:solidFill>
              </a:rPr>
              <a:t>Lubrication</a:t>
            </a:r>
          </a:p>
        </p:txBody>
      </p:sp>
      <p:sp>
        <p:nvSpPr>
          <p:cNvPr id="3" name="TextBox 2">
            <a:extLst>
              <a:ext uri="{FF2B5EF4-FFF2-40B4-BE49-F238E27FC236}">
                <a16:creationId xmlns:a16="http://schemas.microsoft.com/office/drawing/2014/main" id="{04235F39-6FD5-7632-B538-8B39A8836586}"/>
              </a:ext>
            </a:extLst>
          </p:cNvPr>
          <p:cNvSpPr txBox="1"/>
          <p:nvPr/>
        </p:nvSpPr>
        <p:spPr>
          <a:xfrm>
            <a:off x="355021" y="1143664"/>
            <a:ext cx="11481955" cy="5262979"/>
          </a:xfrm>
          <a:prstGeom prst="rect">
            <a:avLst/>
          </a:prstGeom>
          <a:noFill/>
        </p:spPr>
        <p:txBody>
          <a:bodyPr wrap="square" rtlCol="0">
            <a:spAutoFit/>
          </a:bodyPr>
          <a:lstStyle/>
          <a:p>
            <a:pPr marL="457200" indent="-457200" algn="just">
              <a:buFontTx/>
              <a:buChar char="-"/>
            </a:pPr>
            <a:r>
              <a:rPr lang="en-US" sz="2800" dirty="0">
                <a:solidFill>
                  <a:schemeClr val="bg1"/>
                </a:solidFill>
              </a:rPr>
              <a:t>Lubrication is the process of applying a substance (known as a lubricant) between two surfaces in relative motion to </a:t>
            </a:r>
            <a:r>
              <a:rPr lang="en-US" sz="2800" u="sng" dirty="0">
                <a:solidFill>
                  <a:schemeClr val="bg1"/>
                </a:solidFill>
              </a:rPr>
              <a:t>reduce friction</a:t>
            </a:r>
            <a:r>
              <a:rPr lang="en-US" sz="2800" dirty="0">
                <a:solidFill>
                  <a:schemeClr val="bg1"/>
                </a:solidFill>
              </a:rPr>
              <a:t>, </a:t>
            </a:r>
            <a:r>
              <a:rPr lang="en-US" sz="2800" u="sng" dirty="0">
                <a:solidFill>
                  <a:schemeClr val="bg1"/>
                </a:solidFill>
              </a:rPr>
              <a:t>wear</a:t>
            </a:r>
            <a:r>
              <a:rPr lang="en-US" sz="2800" dirty="0">
                <a:solidFill>
                  <a:schemeClr val="bg1"/>
                </a:solidFill>
              </a:rPr>
              <a:t>, and </a:t>
            </a:r>
            <a:r>
              <a:rPr lang="en-US" sz="2800" u="sng" dirty="0">
                <a:solidFill>
                  <a:schemeClr val="bg1"/>
                </a:solidFill>
              </a:rPr>
              <a:t>heat generated</a:t>
            </a:r>
            <a:r>
              <a:rPr lang="en-US" sz="2800" dirty="0">
                <a:solidFill>
                  <a:schemeClr val="bg1"/>
                </a:solidFill>
              </a:rPr>
              <a:t> by their contact.</a:t>
            </a:r>
          </a:p>
          <a:p>
            <a:pPr marL="914400" lvl="1" indent="-457200" algn="just">
              <a:buFontTx/>
              <a:buChar char="-"/>
            </a:pPr>
            <a:r>
              <a:rPr lang="en-US" sz="2800" dirty="0">
                <a:solidFill>
                  <a:schemeClr val="bg1"/>
                </a:solidFill>
              </a:rPr>
              <a:t>We know friction and consequent heat generation.</a:t>
            </a:r>
          </a:p>
          <a:p>
            <a:pPr marL="914400" lvl="1" indent="-457200" algn="just">
              <a:buFontTx/>
              <a:buChar char="-"/>
            </a:pPr>
            <a:r>
              <a:rPr lang="en-US" sz="2800" dirty="0">
                <a:solidFill>
                  <a:schemeClr val="bg1"/>
                </a:solidFill>
              </a:rPr>
              <a:t>What is wear? </a:t>
            </a:r>
          </a:p>
          <a:p>
            <a:pPr marL="914400" lvl="1" indent="-457200" algn="just">
              <a:buFontTx/>
              <a:buChar char="-"/>
            </a:pPr>
            <a:r>
              <a:rPr lang="en-US" sz="2800" dirty="0">
                <a:solidFill>
                  <a:schemeClr val="bg1"/>
                </a:solidFill>
              </a:rPr>
              <a:t>Wear refers to the gradual removal, deformation, or degradation of material from the surface of a solid body due to mechanical action such as friction, contact, or abrasion with another surface.</a:t>
            </a:r>
          </a:p>
          <a:p>
            <a:pPr marL="1371600" lvl="2" indent="-457200" algn="just">
              <a:buFontTx/>
              <a:buChar char="-"/>
            </a:pPr>
            <a:r>
              <a:rPr lang="en-US" sz="2800" dirty="0">
                <a:solidFill>
                  <a:schemeClr val="bg1"/>
                </a:solidFill>
              </a:rPr>
              <a:t>Material Loss: Wear results in removal of material from a surface, causing dimensional changes.  </a:t>
            </a:r>
          </a:p>
          <a:p>
            <a:pPr marL="1371600" lvl="2" indent="-457200" algn="just">
              <a:buFontTx/>
              <a:buChar char="-"/>
            </a:pPr>
            <a:r>
              <a:rPr lang="en-US" sz="2800" dirty="0">
                <a:solidFill>
                  <a:schemeClr val="bg1"/>
                </a:solidFill>
              </a:rPr>
              <a:t>Surface Damage: Wear can cause roughening, scratching, or pitting of surfaces, which may lead to further damage.</a:t>
            </a:r>
          </a:p>
        </p:txBody>
      </p:sp>
    </p:spTree>
    <p:extLst>
      <p:ext uri="{BB962C8B-B14F-4D97-AF65-F5344CB8AC3E}">
        <p14:creationId xmlns:p14="http://schemas.microsoft.com/office/powerpoint/2010/main" val="4028042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1C12C-73B6-D16A-6620-A9853B6F9B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452FA4-A2FD-249B-9F4F-2659462809E0}"/>
              </a:ext>
            </a:extLst>
          </p:cNvPr>
          <p:cNvSpPr txBox="1">
            <a:spLocks/>
          </p:cNvSpPr>
          <p:nvPr/>
        </p:nvSpPr>
        <p:spPr>
          <a:xfrm>
            <a:off x="1500060" y="181194"/>
            <a:ext cx="9191880" cy="11422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u="sng" dirty="0">
                <a:solidFill>
                  <a:schemeClr val="bg1"/>
                </a:solidFill>
              </a:rPr>
              <a:t>Wear</a:t>
            </a:r>
          </a:p>
        </p:txBody>
      </p:sp>
      <p:sp>
        <p:nvSpPr>
          <p:cNvPr id="3" name="TextBox 2">
            <a:extLst>
              <a:ext uri="{FF2B5EF4-FFF2-40B4-BE49-F238E27FC236}">
                <a16:creationId xmlns:a16="http://schemas.microsoft.com/office/drawing/2014/main" id="{183DFCCE-ACA3-5F28-3301-59F5196FB977}"/>
              </a:ext>
            </a:extLst>
          </p:cNvPr>
          <p:cNvSpPr txBox="1"/>
          <p:nvPr/>
        </p:nvSpPr>
        <p:spPr>
          <a:xfrm>
            <a:off x="355022" y="1136438"/>
            <a:ext cx="11481955" cy="5262979"/>
          </a:xfrm>
          <a:prstGeom prst="rect">
            <a:avLst/>
          </a:prstGeom>
          <a:noFill/>
        </p:spPr>
        <p:txBody>
          <a:bodyPr wrap="square" rtlCol="0">
            <a:spAutoFit/>
          </a:bodyPr>
          <a:lstStyle/>
          <a:p>
            <a:pPr marL="457200" indent="-457200" algn="just">
              <a:buFontTx/>
              <a:buChar char="-"/>
            </a:pPr>
            <a:r>
              <a:rPr lang="en-US" sz="2800" dirty="0">
                <a:solidFill>
                  <a:schemeClr val="bg1"/>
                </a:solidFill>
              </a:rPr>
              <a:t>Types/Mechanisms of Wear:</a:t>
            </a:r>
          </a:p>
          <a:p>
            <a:pPr marL="914400" lvl="1" indent="-457200" algn="just">
              <a:buFontTx/>
              <a:buChar char="-"/>
            </a:pPr>
            <a:r>
              <a:rPr lang="en-US" sz="2800" u="sng" dirty="0">
                <a:solidFill>
                  <a:schemeClr val="bg1"/>
                </a:solidFill>
              </a:rPr>
              <a:t>Abrasive Wear</a:t>
            </a:r>
            <a:r>
              <a:rPr lang="en-US" sz="2800" dirty="0">
                <a:solidFill>
                  <a:schemeClr val="bg1"/>
                </a:solidFill>
              </a:rPr>
              <a:t>: Caused by hard particles or rough surfaces scraping against a softer surface, like sandpaper on wood.</a:t>
            </a:r>
          </a:p>
          <a:p>
            <a:pPr marL="914400" lvl="1" indent="-457200" algn="just">
              <a:buFontTx/>
              <a:buChar char="-"/>
            </a:pPr>
            <a:r>
              <a:rPr lang="en-US" sz="2800" u="sng" dirty="0">
                <a:solidFill>
                  <a:schemeClr val="bg1"/>
                </a:solidFill>
              </a:rPr>
              <a:t>Adhesive Wear</a:t>
            </a:r>
            <a:r>
              <a:rPr lang="en-US" sz="2800" dirty="0">
                <a:solidFill>
                  <a:schemeClr val="bg1"/>
                </a:solidFill>
              </a:rPr>
              <a:t>: Occurs when two surfaces in contact bond and material transfers from one to the other, often due to friction (like metal galling).</a:t>
            </a:r>
          </a:p>
          <a:p>
            <a:pPr marL="914400" lvl="1" indent="-457200" algn="just">
              <a:buFontTx/>
              <a:buChar char="-"/>
            </a:pPr>
            <a:r>
              <a:rPr lang="en-US" sz="2800" u="sng" dirty="0">
                <a:solidFill>
                  <a:schemeClr val="bg1"/>
                </a:solidFill>
              </a:rPr>
              <a:t>Erosive Wear</a:t>
            </a:r>
            <a:r>
              <a:rPr lang="en-US" sz="2800" dirty="0">
                <a:solidFill>
                  <a:schemeClr val="bg1"/>
                </a:solidFill>
              </a:rPr>
              <a:t>: Happens when particles or fluids impact a surface at high velocity, gradually eroding it (like sand eroding a rock).</a:t>
            </a:r>
          </a:p>
          <a:p>
            <a:pPr marL="914400" lvl="1" indent="-457200" algn="just">
              <a:buFontTx/>
              <a:buChar char="-"/>
            </a:pPr>
            <a:r>
              <a:rPr lang="en-US" sz="2800" u="sng" dirty="0">
                <a:solidFill>
                  <a:schemeClr val="bg1"/>
                </a:solidFill>
              </a:rPr>
              <a:t>Corrosive Wear</a:t>
            </a:r>
            <a:r>
              <a:rPr lang="en-US" sz="2800" dirty="0">
                <a:solidFill>
                  <a:schemeClr val="bg1"/>
                </a:solidFill>
              </a:rPr>
              <a:t>: Due to chemical reactions, such as oxidation, that weaken or corrode the surface layer of a material.</a:t>
            </a:r>
          </a:p>
          <a:p>
            <a:pPr marL="914400" lvl="1" indent="-457200" algn="just">
              <a:buFontTx/>
              <a:buChar char="-"/>
            </a:pPr>
            <a:r>
              <a:rPr lang="en-US" sz="2800" u="sng" dirty="0">
                <a:solidFill>
                  <a:schemeClr val="bg1"/>
                </a:solidFill>
              </a:rPr>
              <a:t>Fatigue Wear</a:t>
            </a:r>
            <a:r>
              <a:rPr lang="en-US" sz="2800" dirty="0">
                <a:solidFill>
                  <a:schemeClr val="bg1"/>
                </a:solidFill>
              </a:rPr>
              <a:t>: Resulting from cyclic stresses that cause surface material to crack and eventually wear away.</a:t>
            </a:r>
          </a:p>
        </p:txBody>
      </p:sp>
    </p:spTree>
    <p:extLst>
      <p:ext uri="{BB962C8B-B14F-4D97-AF65-F5344CB8AC3E}">
        <p14:creationId xmlns:p14="http://schemas.microsoft.com/office/powerpoint/2010/main" val="2009405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63846-4D4C-2248-BFC3-9718426B53D3}"/>
            </a:ext>
          </a:extLst>
        </p:cNvPr>
        <p:cNvGrpSpPr/>
        <p:nvPr/>
      </p:nvGrpSpPr>
      <p:grpSpPr>
        <a:xfrm>
          <a:off x="0" y="0"/>
          <a:ext cx="0" cy="0"/>
          <a:chOff x="0" y="0"/>
          <a:chExt cx="0" cy="0"/>
        </a:xfrm>
      </p:grpSpPr>
      <p:pic>
        <p:nvPicPr>
          <p:cNvPr id="5" name="Picture 4" descr="A diagram of different types of wear&#10;&#10;Description automatically generated">
            <a:extLst>
              <a:ext uri="{FF2B5EF4-FFF2-40B4-BE49-F238E27FC236}">
                <a16:creationId xmlns:a16="http://schemas.microsoft.com/office/drawing/2014/main" id="{B131F240-8FDE-AC7F-28DC-AC6748EC20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4462" y="379679"/>
            <a:ext cx="4423076" cy="6098642"/>
          </a:xfrm>
          <a:prstGeom prst="rect">
            <a:avLst/>
          </a:prstGeom>
        </p:spPr>
      </p:pic>
      <p:sp>
        <p:nvSpPr>
          <p:cNvPr id="2" name="Title 1">
            <a:extLst>
              <a:ext uri="{FF2B5EF4-FFF2-40B4-BE49-F238E27FC236}">
                <a16:creationId xmlns:a16="http://schemas.microsoft.com/office/drawing/2014/main" id="{E80405D0-5D31-8E67-C2BF-223A5FEF29C5}"/>
              </a:ext>
            </a:extLst>
          </p:cNvPr>
          <p:cNvSpPr txBox="1">
            <a:spLocks/>
          </p:cNvSpPr>
          <p:nvPr/>
        </p:nvSpPr>
        <p:spPr>
          <a:xfrm rot="16200000">
            <a:off x="1113560" y="2857861"/>
            <a:ext cx="4644739" cy="11422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u="sng" dirty="0">
                <a:solidFill>
                  <a:schemeClr val="bg1"/>
                </a:solidFill>
              </a:rPr>
              <a:t>Types of Wear</a:t>
            </a:r>
          </a:p>
        </p:txBody>
      </p:sp>
    </p:spTree>
    <p:extLst>
      <p:ext uri="{BB962C8B-B14F-4D97-AF65-F5344CB8AC3E}">
        <p14:creationId xmlns:p14="http://schemas.microsoft.com/office/powerpoint/2010/main" val="3859969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AD1320-B511-2CBB-B340-774F4A61DF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E2152A-4315-1FC3-2F64-682D636E58BF}"/>
              </a:ext>
            </a:extLst>
          </p:cNvPr>
          <p:cNvSpPr txBox="1">
            <a:spLocks/>
          </p:cNvSpPr>
          <p:nvPr/>
        </p:nvSpPr>
        <p:spPr>
          <a:xfrm>
            <a:off x="1500060" y="181194"/>
            <a:ext cx="9191880" cy="11422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u="sng" dirty="0">
                <a:solidFill>
                  <a:schemeClr val="bg1"/>
                </a:solidFill>
              </a:rPr>
              <a:t>Lubricant </a:t>
            </a:r>
          </a:p>
        </p:txBody>
      </p:sp>
      <p:sp>
        <p:nvSpPr>
          <p:cNvPr id="3" name="TextBox 2">
            <a:extLst>
              <a:ext uri="{FF2B5EF4-FFF2-40B4-BE49-F238E27FC236}">
                <a16:creationId xmlns:a16="http://schemas.microsoft.com/office/drawing/2014/main" id="{E578A441-8A6A-0FCA-B8F1-223FE33C8FF8}"/>
              </a:ext>
            </a:extLst>
          </p:cNvPr>
          <p:cNvSpPr txBox="1"/>
          <p:nvPr/>
        </p:nvSpPr>
        <p:spPr>
          <a:xfrm>
            <a:off x="355022" y="1323474"/>
            <a:ext cx="11481955" cy="4832092"/>
          </a:xfrm>
          <a:prstGeom prst="rect">
            <a:avLst/>
          </a:prstGeom>
          <a:noFill/>
        </p:spPr>
        <p:txBody>
          <a:bodyPr wrap="square" rtlCol="0">
            <a:spAutoFit/>
          </a:bodyPr>
          <a:lstStyle/>
          <a:p>
            <a:pPr marL="457200" indent="-457200" algn="just">
              <a:buFontTx/>
              <a:buChar char="-"/>
            </a:pPr>
            <a:r>
              <a:rPr lang="en-US" sz="2800" dirty="0">
                <a:solidFill>
                  <a:schemeClr val="bg1"/>
                </a:solidFill>
              </a:rPr>
              <a:t>Characteristics of lubricant:</a:t>
            </a:r>
          </a:p>
          <a:p>
            <a:pPr marL="914400" lvl="1" indent="-457200" algn="just">
              <a:buFontTx/>
              <a:buChar char="-"/>
            </a:pPr>
            <a:r>
              <a:rPr lang="en-US" sz="2800" dirty="0">
                <a:solidFill>
                  <a:schemeClr val="bg1"/>
                </a:solidFill>
              </a:rPr>
              <a:t>Must have the proper viscosity </a:t>
            </a:r>
          </a:p>
          <a:p>
            <a:pPr marL="914400" lvl="1" indent="-457200" algn="just">
              <a:buFontTx/>
              <a:buChar char="-"/>
            </a:pPr>
            <a:r>
              <a:rPr lang="en-US" sz="2800" dirty="0">
                <a:solidFill>
                  <a:schemeClr val="bg1"/>
                </a:solidFill>
              </a:rPr>
              <a:t>Good lubricity</a:t>
            </a:r>
          </a:p>
          <a:p>
            <a:pPr marL="914400" lvl="1" indent="-457200" algn="just">
              <a:buFontTx/>
              <a:buChar char="-"/>
            </a:pPr>
            <a:r>
              <a:rPr lang="en-US" sz="2800" dirty="0">
                <a:solidFill>
                  <a:schemeClr val="bg1"/>
                </a:solidFill>
              </a:rPr>
              <a:t>Chemical stability</a:t>
            </a:r>
          </a:p>
          <a:p>
            <a:pPr marL="914400" lvl="1" indent="-457200" algn="just">
              <a:buFontTx/>
              <a:buChar char="-"/>
            </a:pPr>
            <a:r>
              <a:rPr lang="en-US" sz="2800" dirty="0">
                <a:solidFill>
                  <a:schemeClr val="bg1"/>
                </a:solidFill>
              </a:rPr>
              <a:t>Compatibility with system materials</a:t>
            </a:r>
          </a:p>
          <a:p>
            <a:pPr marL="914400" lvl="1" indent="-457200" algn="just">
              <a:buFontTx/>
              <a:buChar char="-"/>
            </a:pPr>
            <a:r>
              <a:rPr lang="en-US" sz="2800" dirty="0">
                <a:solidFill>
                  <a:schemeClr val="bg1"/>
                </a:solidFill>
              </a:rPr>
              <a:t>Fire resistant if possible</a:t>
            </a:r>
          </a:p>
          <a:p>
            <a:pPr marL="914400" lvl="1" indent="-457200" algn="just">
              <a:buFontTx/>
              <a:buChar char="-"/>
            </a:pPr>
            <a:r>
              <a:rPr lang="en-US" sz="2800" dirty="0">
                <a:solidFill>
                  <a:schemeClr val="bg1"/>
                </a:solidFill>
              </a:rPr>
              <a:t>Good heat transfer capability</a:t>
            </a:r>
          </a:p>
          <a:p>
            <a:pPr marL="914400" lvl="1" indent="-457200" algn="just">
              <a:buFontTx/>
              <a:buChar char="-"/>
            </a:pPr>
            <a:r>
              <a:rPr lang="en-US" sz="2800" dirty="0">
                <a:solidFill>
                  <a:schemeClr val="bg1"/>
                </a:solidFill>
              </a:rPr>
              <a:t>Low Density</a:t>
            </a:r>
          </a:p>
          <a:p>
            <a:pPr marL="914400" lvl="1" indent="-457200" algn="just">
              <a:buFontTx/>
              <a:buChar char="-"/>
            </a:pPr>
            <a:r>
              <a:rPr lang="en-US" sz="2800" dirty="0">
                <a:solidFill>
                  <a:schemeClr val="bg1"/>
                </a:solidFill>
              </a:rPr>
              <a:t>Non-toxic</a:t>
            </a:r>
          </a:p>
          <a:p>
            <a:pPr marL="914400" lvl="1" indent="-457200" algn="just">
              <a:buFontTx/>
              <a:buChar char="-"/>
            </a:pPr>
            <a:r>
              <a:rPr lang="en-US" sz="2800" dirty="0">
                <a:solidFill>
                  <a:schemeClr val="bg1"/>
                </a:solidFill>
              </a:rPr>
              <a:t>Low volatility</a:t>
            </a:r>
          </a:p>
          <a:p>
            <a:pPr marL="457200" indent="-457200" algn="just">
              <a:buFontTx/>
              <a:buChar char="-"/>
            </a:pPr>
            <a:endParaRPr lang="en-US" sz="2800" dirty="0">
              <a:solidFill>
                <a:schemeClr val="bg1"/>
              </a:solidFill>
            </a:endParaRPr>
          </a:p>
        </p:txBody>
      </p:sp>
      <p:sp>
        <p:nvSpPr>
          <p:cNvPr id="5" name="TextBox 4">
            <a:extLst>
              <a:ext uri="{FF2B5EF4-FFF2-40B4-BE49-F238E27FC236}">
                <a16:creationId xmlns:a16="http://schemas.microsoft.com/office/drawing/2014/main" id="{2B3B1ECD-54DC-B76D-175D-F5496DDD35AD}"/>
              </a:ext>
            </a:extLst>
          </p:cNvPr>
          <p:cNvSpPr txBox="1"/>
          <p:nvPr/>
        </p:nvSpPr>
        <p:spPr>
          <a:xfrm>
            <a:off x="6618027" y="3542266"/>
            <a:ext cx="4582391" cy="2862322"/>
          </a:xfrm>
          <a:prstGeom prst="rect">
            <a:avLst/>
          </a:prstGeom>
          <a:noFill/>
        </p:spPr>
        <p:txBody>
          <a:bodyPr wrap="square">
            <a:spAutoFit/>
          </a:bodyPr>
          <a:lstStyle/>
          <a:p>
            <a:pPr algn="just"/>
            <a:r>
              <a:rPr lang="en-US" u="sng" dirty="0">
                <a:highlight>
                  <a:srgbClr val="00FF00"/>
                </a:highlight>
              </a:rPr>
              <a:t>Definition of Viscosity</a:t>
            </a:r>
            <a:r>
              <a:rPr lang="en-US" dirty="0">
                <a:highlight>
                  <a:srgbClr val="00FF00"/>
                </a:highlight>
              </a:rPr>
              <a:t>: it’s the measure of the flowing ability of an oil.  It is a property of an oil to develop and maintain a certain amount of shearing stress dependent on flow and to offer continued resistance as well. </a:t>
            </a:r>
          </a:p>
          <a:p>
            <a:r>
              <a:rPr lang="en-US" dirty="0">
                <a:highlight>
                  <a:srgbClr val="00FF00"/>
                </a:highlight>
              </a:rPr>
              <a:t>- Your engine in your car has what type of viscosity when its cold?</a:t>
            </a:r>
          </a:p>
          <a:p>
            <a:r>
              <a:rPr lang="en-US" dirty="0">
                <a:highlight>
                  <a:srgbClr val="00FF00"/>
                </a:highlight>
              </a:rPr>
              <a:t>- Your engine in your car has what type of viscosity when its hot?</a:t>
            </a:r>
          </a:p>
        </p:txBody>
      </p:sp>
      <p:pic>
        <p:nvPicPr>
          <p:cNvPr id="6" name="Picture 5">
            <a:extLst>
              <a:ext uri="{FF2B5EF4-FFF2-40B4-BE49-F238E27FC236}">
                <a16:creationId xmlns:a16="http://schemas.microsoft.com/office/drawing/2014/main" id="{68316C56-7F3B-F50A-5CB5-044BE6B17D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0296" y="1074452"/>
            <a:ext cx="3057855" cy="2354548"/>
          </a:xfrm>
          <a:prstGeom prst="rect">
            <a:avLst/>
          </a:prstGeom>
        </p:spPr>
      </p:pic>
    </p:spTree>
    <p:extLst>
      <p:ext uri="{BB962C8B-B14F-4D97-AF65-F5344CB8AC3E}">
        <p14:creationId xmlns:p14="http://schemas.microsoft.com/office/powerpoint/2010/main" val="1267448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64D32-1D6A-DF6B-6C07-E89D39F20A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5E7B18-3270-5ACD-5CAE-7C226F8E92B5}"/>
              </a:ext>
            </a:extLst>
          </p:cNvPr>
          <p:cNvSpPr txBox="1">
            <a:spLocks/>
          </p:cNvSpPr>
          <p:nvPr/>
        </p:nvSpPr>
        <p:spPr>
          <a:xfrm>
            <a:off x="1500060" y="181194"/>
            <a:ext cx="9191880" cy="11422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u="sng" dirty="0">
                <a:solidFill>
                  <a:schemeClr val="bg1"/>
                </a:solidFill>
              </a:rPr>
              <a:t>Lubricant </a:t>
            </a:r>
          </a:p>
        </p:txBody>
      </p:sp>
      <p:sp>
        <p:nvSpPr>
          <p:cNvPr id="3" name="TextBox 2">
            <a:extLst>
              <a:ext uri="{FF2B5EF4-FFF2-40B4-BE49-F238E27FC236}">
                <a16:creationId xmlns:a16="http://schemas.microsoft.com/office/drawing/2014/main" id="{FEFFAD70-C6AA-8EFF-CC4F-1B533E36CD91}"/>
              </a:ext>
            </a:extLst>
          </p:cNvPr>
          <p:cNvSpPr txBox="1"/>
          <p:nvPr/>
        </p:nvSpPr>
        <p:spPr>
          <a:xfrm>
            <a:off x="355022" y="1323474"/>
            <a:ext cx="11481955" cy="954107"/>
          </a:xfrm>
          <a:prstGeom prst="rect">
            <a:avLst/>
          </a:prstGeom>
          <a:noFill/>
        </p:spPr>
        <p:txBody>
          <a:bodyPr wrap="square" rtlCol="0">
            <a:spAutoFit/>
          </a:bodyPr>
          <a:lstStyle/>
          <a:p>
            <a:pPr marL="457200" indent="-457200" algn="just">
              <a:buFontTx/>
              <a:buChar char="-"/>
            </a:pPr>
            <a:r>
              <a:rPr lang="en-US" sz="2800" dirty="0">
                <a:solidFill>
                  <a:schemeClr val="bg1"/>
                </a:solidFill>
              </a:rPr>
              <a:t>Characteristics of lubricant  - Viscosity:</a:t>
            </a:r>
          </a:p>
          <a:p>
            <a:pPr marL="457200" indent="-457200" algn="just">
              <a:buFontTx/>
              <a:buChar char="-"/>
            </a:pPr>
            <a:endParaRPr lang="en-US" sz="2800" dirty="0">
              <a:solidFill>
                <a:schemeClr val="bg1"/>
              </a:solidFill>
            </a:endParaRPr>
          </a:p>
        </p:txBody>
      </p:sp>
      <p:pic>
        <p:nvPicPr>
          <p:cNvPr id="6" name="Picture 5" descr="A graph of different colored lines&#10;&#10;Description automatically generated">
            <a:extLst>
              <a:ext uri="{FF2B5EF4-FFF2-40B4-BE49-F238E27FC236}">
                <a16:creationId xmlns:a16="http://schemas.microsoft.com/office/drawing/2014/main" id="{C74BEEE6-6F41-600A-1791-6ACCD5C11E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6913" y="1800527"/>
            <a:ext cx="7298171" cy="4739519"/>
          </a:xfrm>
          <a:prstGeom prst="rect">
            <a:avLst/>
          </a:prstGeom>
        </p:spPr>
      </p:pic>
    </p:spTree>
    <p:extLst>
      <p:ext uri="{BB962C8B-B14F-4D97-AF65-F5344CB8AC3E}">
        <p14:creationId xmlns:p14="http://schemas.microsoft.com/office/powerpoint/2010/main" val="693624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51538-03C5-B3F9-022B-87DF9EE58F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16451C-822C-30F3-9C2F-B47174B05BA9}"/>
              </a:ext>
            </a:extLst>
          </p:cNvPr>
          <p:cNvSpPr txBox="1">
            <a:spLocks/>
          </p:cNvSpPr>
          <p:nvPr/>
        </p:nvSpPr>
        <p:spPr>
          <a:xfrm>
            <a:off x="1500060" y="181194"/>
            <a:ext cx="9191880" cy="11422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u="sng" dirty="0">
                <a:solidFill>
                  <a:schemeClr val="bg1"/>
                </a:solidFill>
              </a:rPr>
              <a:t>Lubricant </a:t>
            </a:r>
          </a:p>
        </p:txBody>
      </p:sp>
      <p:sp>
        <p:nvSpPr>
          <p:cNvPr id="3" name="TextBox 2">
            <a:extLst>
              <a:ext uri="{FF2B5EF4-FFF2-40B4-BE49-F238E27FC236}">
                <a16:creationId xmlns:a16="http://schemas.microsoft.com/office/drawing/2014/main" id="{9149624C-F7F4-B1B1-BA6F-6E7EB86EB197}"/>
              </a:ext>
            </a:extLst>
          </p:cNvPr>
          <p:cNvSpPr txBox="1"/>
          <p:nvPr/>
        </p:nvSpPr>
        <p:spPr>
          <a:xfrm>
            <a:off x="355022" y="1323474"/>
            <a:ext cx="11481955" cy="954107"/>
          </a:xfrm>
          <a:prstGeom prst="rect">
            <a:avLst/>
          </a:prstGeom>
          <a:noFill/>
        </p:spPr>
        <p:txBody>
          <a:bodyPr wrap="square" rtlCol="0">
            <a:spAutoFit/>
          </a:bodyPr>
          <a:lstStyle/>
          <a:p>
            <a:pPr marL="457200" indent="-457200" algn="just">
              <a:buFontTx/>
              <a:buChar char="-"/>
            </a:pPr>
            <a:r>
              <a:rPr lang="en-US" sz="2800" dirty="0">
                <a:solidFill>
                  <a:schemeClr val="bg1"/>
                </a:solidFill>
              </a:rPr>
              <a:t>Characteristics of lubricant  - Flow:</a:t>
            </a:r>
          </a:p>
          <a:p>
            <a:pPr marL="457200" indent="-457200" algn="just">
              <a:buFontTx/>
              <a:buChar char="-"/>
            </a:pPr>
            <a:endParaRPr lang="en-US" sz="2800" dirty="0">
              <a:solidFill>
                <a:schemeClr val="bg1"/>
              </a:solidFill>
            </a:endParaRPr>
          </a:p>
        </p:txBody>
      </p:sp>
      <p:pic>
        <p:nvPicPr>
          <p:cNvPr id="5" name="Picture 4" descr="Diagram of a section of a tunnel&#10;&#10;Description automatically generated">
            <a:extLst>
              <a:ext uri="{FF2B5EF4-FFF2-40B4-BE49-F238E27FC236}">
                <a16:creationId xmlns:a16="http://schemas.microsoft.com/office/drawing/2014/main" id="{BBB1409E-650C-45C6-2EC1-1156ACA422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477" y="2500568"/>
            <a:ext cx="5295501" cy="1856864"/>
          </a:xfrm>
          <a:prstGeom prst="rect">
            <a:avLst/>
          </a:prstGeom>
        </p:spPr>
      </p:pic>
      <p:sp>
        <p:nvSpPr>
          <p:cNvPr id="8" name="TextBox 7">
            <a:extLst>
              <a:ext uri="{FF2B5EF4-FFF2-40B4-BE49-F238E27FC236}">
                <a16:creationId xmlns:a16="http://schemas.microsoft.com/office/drawing/2014/main" id="{44BED5E8-38BE-7FD2-BDBE-A5D5A5778A88}"/>
              </a:ext>
            </a:extLst>
          </p:cNvPr>
          <p:cNvSpPr txBox="1"/>
          <p:nvPr/>
        </p:nvSpPr>
        <p:spPr>
          <a:xfrm>
            <a:off x="5765978" y="2045197"/>
            <a:ext cx="6099462" cy="3416320"/>
          </a:xfrm>
          <a:prstGeom prst="rect">
            <a:avLst/>
          </a:prstGeom>
          <a:noFill/>
        </p:spPr>
        <p:txBody>
          <a:bodyPr wrap="square">
            <a:spAutoFit/>
          </a:bodyPr>
          <a:lstStyle/>
          <a:p>
            <a:pPr algn="just"/>
            <a:r>
              <a:rPr lang="en-US" dirty="0">
                <a:highlight>
                  <a:srgbClr val="00FF00"/>
                </a:highlight>
              </a:rPr>
              <a:t>- Laminar Flow and Viscosity</a:t>
            </a:r>
          </a:p>
          <a:p>
            <a:pPr algn="just"/>
            <a:r>
              <a:rPr lang="en-US" dirty="0">
                <a:highlight>
                  <a:srgbClr val="00FF00"/>
                </a:highlight>
              </a:rPr>
              <a:t>* To get a good understanding for viscosity, we need to consider and remember laminar flow. </a:t>
            </a:r>
          </a:p>
          <a:p>
            <a:pPr algn="just"/>
            <a:r>
              <a:rPr lang="en-US" dirty="0">
                <a:highlight>
                  <a:srgbClr val="00FF00"/>
                </a:highlight>
              </a:rPr>
              <a:t>* If a fluid or gas is flowing over a surface, the molecules next to the surface (the ones clinging to the walls) have zero speed (granted the surface is stationary). </a:t>
            </a:r>
          </a:p>
          <a:p>
            <a:pPr algn="just"/>
            <a:r>
              <a:rPr lang="en-US" dirty="0">
                <a:highlight>
                  <a:srgbClr val="00FF00"/>
                </a:highlight>
              </a:rPr>
              <a:t>* As we get farther away from the surface, the speed increases. </a:t>
            </a:r>
          </a:p>
          <a:p>
            <a:pPr algn="just"/>
            <a:r>
              <a:rPr lang="en-US" dirty="0">
                <a:highlight>
                  <a:srgbClr val="00FF00"/>
                </a:highlight>
              </a:rPr>
              <a:t>* You can imagine that the amount of clinging-ness between the molecules will be proportional to the friction. This amount of clinging-ness is called viscosity.</a:t>
            </a:r>
          </a:p>
          <a:p>
            <a:pPr algn="just"/>
            <a:r>
              <a:rPr lang="en-US" dirty="0">
                <a:highlight>
                  <a:srgbClr val="00FF00"/>
                </a:highlight>
              </a:rPr>
              <a:t>* Thus, viscosity determines the amount of friction.</a:t>
            </a:r>
          </a:p>
        </p:txBody>
      </p:sp>
    </p:spTree>
    <p:extLst>
      <p:ext uri="{BB962C8B-B14F-4D97-AF65-F5344CB8AC3E}">
        <p14:creationId xmlns:p14="http://schemas.microsoft.com/office/powerpoint/2010/main" val="3317115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40A70-AFF8-B758-C28C-E08AF1E100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F0B6E8-D097-A52A-6A82-9DAF4FDBC3C7}"/>
              </a:ext>
            </a:extLst>
          </p:cNvPr>
          <p:cNvSpPr txBox="1">
            <a:spLocks/>
          </p:cNvSpPr>
          <p:nvPr/>
        </p:nvSpPr>
        <p:spPr>
          <a:xfrm>
            <a:off x="1500060" y="181194"/>
            <a:ext cx="9191880" cy="11422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u="sng" dirty="0">
                <a:solidFill>
                  <a:schemeClr val="bg1"/>
                </a:solidFill>
              </a:rPr>
              <a:t>Lubricant </a:t>
            </a:r>
          </a:p>
        </p:txBody>
      </p:sp>
      <p:sp>
        <p:nvSpPr>
          <p:cNvPr id="3" name="TextBox 2">
            <a:extLst>
              <a:ext uri="{FF2B5EF4-FFF2-40B4-BE49-F238E27FC236}">
                <a16:creationId xmlns:a16="http://schemas.microsoft.com/office/drawing/2014/main" id="{19B7B6BF-5FC6-0B08-B827-39090AE6E2D9}"/>
              </a:ext>
            </a:extLst>
          </p:cNvPr>
          <p:cNvSpPr txBox="1"/>
          <p:nvPr/>
        </p:nvSpPr>
        <p:spPr>
          <a:xfrm>
            <a:off x="355022" y="1157219"/>
            <a:ext cx="11481955" cy="5262979"/>
          </a:xfrm>
          <a:prstGeom prst="rect">
            <a:avLst/>
          </a:prstGeom>
          <a:noFill/>
        </p:spPr>
        <p:txBody>
          <a:bodyPr wrap="square" rtlCol="0">
            <a:spAutoFit/>
          </a:bodyPr>
          <a:lstStyle/>
          <a:p>
            <a:pPr marL="457200" indent="-457200" algn="just">
              <a:buFontTx/>
              <a:buChar char="-"/>
            </a:pPr>
            <a:r>
              <a:rPr lang="en-US" sz="2800" dirty="0">
                <a:solidFill>
                  <a:schemeClr val="bg1"/>
                </a:solidFill>
              </a:rPr>
              <a:t>The viscosity should adapt to different engine temperatures, so manufacturers typically use multi-grade oils like 10W-30. </a:t>
            </a:r>
          </a:p>
          <a:p>
            <a:pPr marL="457200" indent="-457200" algn="just">
              <a:buFontTx/>
              <a:buChar char="-"/>
            </a:pPr>
            <a:endParaRPr lang="en-US" sz="2800" dirty="0">
              <a:solidFill>
                <a:schemeClr val="bg1"/>
              </a:solidFill>
            </a:endParaRPr>
          </a:p>
          <a:p>
            <a:pPr marL="457200" indent="-457200" algn="just">
              <a:buFontTx/>
              <a:buChar char="-"/>
            </a:pPr>
            <a:r>
              <a:rPr lang="en-US" sz="2800" u="sng" dirty="0">
                <a:solidFill>
                  <a:schemeClr val="bg1"/>
                </a:solidFill>
              </a:rPr>
              <a:t>Cold Viscosity (W Rating):</a:t>
            </a:r>
            <a:r>
              <a:rPr lang="en-US" sz="2800" dirty="0">
                <a:solidFill>
                  <a:schemeClr val="bg1"/>
                </a:solidFill>
              </a:rPr>
              <a:t> The first number in an oil's viscosity rating (e.g., the "10" in 10W-30) represents its flow characteristics at low temperatures, often referred to as the "W" (winter) rating. Lower "W" ratings allow the oil to flow more easily in cold conditions, reducing wear on engine components during startup.</a:t>
            </a:r>
          </a:p>
          <a:p>
            <a:pPr marL="457200" indent="-457200" algn="just">
              <a:buFontTx/>
              <a:buChar char="-"/>
            </a:pPr>
            <a:endParaRPr lang="en-US" sz="2800" dirty="0">
              <a:solidFill>
                <a:schemeClr val="bg1"/>
              </a:solidFill>
            </a:endParaRPr>
          </a:p>
          <a:p>
            <a:pPr marL="457200" indent="-457200" algn="just">
              <a:buFontTx/>
              <a:buChar char="-"/>
            </a:pPr>
            <a:r>
              <a:rPr lang="en-US" sz="2800" u="sng" dirty="0">
                <a:solidFill>
                  <a:schemeClr val="bg1"/>
                </a:solidFill>
              </a:rPr>
              <a:t>High-Temperature Viscosity</a:t>
            </a:r>
            <a:r>
              <a:rPr lang="en-US" sz="2800" dirty="0">
                <a:solidFill>
                  <a:schemeClr val="bg1"/>
                </a:solidFill>
              </a:rPr>
              <a:t>: The second number in an oil’s viscosity rating (e.g., the "30" in 10W-30) indicates how well the oil maintains its thickness and protective qualities at operating temperatures. </a:t>
            </a:r>
          </a:p>
        </p:txBody>
      </p:sp>
    </p:spTree>
    <p:extLst>
      <p:ext uri="{BB962C8B-B14F-4D97-AF65-F5344CB8AC3E}">
        <p14:creationId xmlns:p14="http://schemas.microsoft.com/office/powerpoint/2010/main" val="1481276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5CD2E6-1152-C605-FAA2-455E568AE6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7BBBCC-9ED6-F989-150A-A2EA098420BA}"/>
              </a:ext>
            </a:extLst>
          </p:cNvPr>
          <p:cNvSpPr txBox="1">
            <a:spLocks/>
          </p:cNvSpPr>
          <p:nvPr/>
        </p:nvSpPr>
        <p:spPr>
          <a:xfrm>
            <a:off x="1500060" y="181194"/>
            <a:ext cx="9191880" cy="11422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u="sng" dirty="0">
                <a:solidFill>
                  <a:schemeClr val="bg1"/>
                </a:solidFill>
              </a:rPr>
              <a:t>Lubricant </a:t>
            </a:r>
          </a:p>
        </p:txBody>
      </p:sp>
      <p:sp>
        <p:nvSpPr>
          <p:cNvPr id="3" name="TextBox 2">
            <a:extLst>
              <a:ext uri="{FF2B5EF4-FFF2-40B4-BE49-F238E27FC236}">
                <a16:creationId xmlns:a16="http://schemas.microsoft.com/office/drawing/2014/main" id="{B11AFAFB-F181-A9FB-0A21-8A8A379FA191}"/>
              </a:ext>
            </a:extLst>
          </p:cNvPr>
          <p:cNvSpPr txBox="1"/>
          <p:nvPr/>
        </p:nvSpPr>
        <p:spPr>
          <a:xfrm>
            <a:off x="355022" y="1157219"/>
            <a:ext cx="11481955" cy="5262979"/>
          </a:xfrm>
          <a:prstGeom prst="rect">
            <a:avLst/>
          </a:prstGeom>
          <a:noFill/>
        </p:spPr>
        <p:txBody>
          <a:bodyPr wrap="square" rtlCol="0">
            <a:spAutoFit/>
          </a:bodyPr>
          <a:lstStyle/>
          <a:p>
            <a:pPr marL="457200" indent="-457200" algn="just">
              <a:buFontTx/>
              <a:buChar char="-"/>
            </a:pPr>
            <a:r>
              <a:rPr lang="en-US" sz="2800" u="sng" dirty="0">
                <a:solidFill>
                  <a:schemeClr val="bg1"/>
                </a:solidFill>
              </a:rPr>
              <a:t>Types of lubrication systems: </a:t>
            </a:r>
          </a:p>
          <a:p>
            <a:pPr marL="914400" lvl="1" indent="-457200" algn="just">
              <a:buFontTx/>
              <a:buChar char="-"/>
            </a:pPr>
            <a:r>
              <a:rPr lang="en-US" sz="2800" u="sng" dirty="0">
                <a:solidFill>
                  <a:schemeClr val="bg1"/>
                </a:solidFill>
              </a:rPr>
              <a:t>Manual lubrication (Type A) </a:t>
            </a:r>
            <a:r>
              <a:rPr lang="en-US" sz="2800" dirty="0">
                <a:solidFill>
                  <a:schemeClr val="bg1"/>
                </a:solidFill>
              </a:rPr>
              <a:t>: it consists of shutting down and physically applying lubricant. Moderate to low speeds.</a:t>
            </a:r>
          </a:p>
          <a:p>
            <a:pPr marL="914400" lvl="1" indent="-457200" algn="just">
              <a:buFontTx/>
              <a:buChar char="-"/>
            </a:pPr>
            <a:r>
              <a:rPr lang="en-US" sz="2800" u="sng" dirty="0">
                <a:solidFill>
                  <a:schemeClr val="bg1"/>
                </a:solidFill>
              </a:rPr>
              <a:t>Constant lubrication (Type B)</a:t>
            </a:r>
            <a:r>
              <a:rPr lang="en-US" sz="2800" dirty="0">
                <a:solidFill>
                  <a:schemeClr val="bg1"/>
                </a:solidFill>
              </a:rPr>
              <a:t>: it consists of operation in a shallow pool or bath, splashing disk or brush. Moderate to high speeds.</a:t>
            </a:r>
          </a:p>
          <a:p>
            <a:pPr marL="914400" lvl="1" indent="-457200" algn="just">
              <a:buFontTx/>
              <a:buChar char="-"/>
            </a:pPr>
            <a:r>
              <a:rPr lang="en-US" sz="2800" u="sng" dirty="0">
                <a:solidFill>
                  <a:schemeClr val="bg1"/>
                </a:solidFill>
              </a:rPr>
              <a:t>Pressurized or Pumped (Type C):</a:t>
            </a:r>
            <a:r>
              <a:rPr lang="en-US" sz="2800" dirty="0">
                <a:solidFill>
                  <a:schemeClr val="bg1"/>
                </a:solidFill>
              </a:rPr>
              <a:t> it consists in forcing oil onto a mechanical device. High to very high speeds Manual – bearing is packed/etc. by hand or tool</a:t>
            </a:r>
          </a:p>
          <a:p>
            <a:pPr marL="914400" lvl="1" indent="-457200" algn="just">
              <a:buFontTx/>
              <a:buChar char="-"/>
            </a:pPr>
            <a:r>
              <a:rPr lang="en-US" sz="2800" u="sng" dirty="0">
                <a:solidFill>
                  <a:schemeClr val="bg1"/>
                </a:solidFill>
              </a:rPr>
              <a:t>Plating:</a:t>
            </a:r>
            <a:r>
              <a:rPr lang="en-US" sz="2800" dirty="0">
                <a:solidFill>
                  <a:schemeClr val="bg1"/>
                </a:solidFill>
              </a:rPr>
              <a:t> Rolling element is soaked with a lubricant diluted in solution. The solution evaporates and the base lubricant is left behind, coating the component.</a:t>
            </a:r>
          </a:p>
          <a:p>
            <a:pPr marL="457200" indent="-457200" algn="just">
              <a:buFontTx/>
              <a:buChar char="-"/>
            </a:pPr>
            <a:endParaRPr lang="en-US" sz="2800" dirty="0">
              <a:solidFill>
                <a:schemeClr val="bg1"/>
              </a:solidFill>
            </a:endParaRPr>
          </a:p>
        </p:txBody>
      </p:sp>
    </p:spTree>
    <p:extLst>
      <p:ext uri="{BB962C8B-B14F-4D97-AF65-F5344CB8AC3E}">
        <p14:creationId xmlns:p14="http://schemas.microsoft.com/office/powerpoint/2010/main" val="3496081786"/>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67747</TotalTime>
  <Words>1535</Words>
  <Application>Microsoft Macintosh PowerPoint</Application>
  <PresentationFormat>Widescreen</PresentationFormat>
  <Paragraphs>114</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Georgia</vt:lpstr>
      <vt:lpstr>Symbol</vt:lpstr>
      <vt:lpstr>Times New Roman</vt:lpstr>
      <vt:lpstr>Wingdings</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Abbas, Syed Samar</dc:creator>
  <cp:lastModifiedBy>Samar Abbas</cp:lastModifiedBy>
  <cp:revision>1632</cp:revision>
  <dcterms:created xsi:type="dcterms:W3CDTF">2022-06-09T18:47:31Z</dcterms:created>
  <dcterms:modified xsi:type="dcterms:W3CDTF">2024-12-07T02:27:34Z</dcterms:modified>
</cp:coreProperties>
</file>