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Lst>
  <p:notesMasterIdLst>
    <p:notesMasterId r:id="rId16"/>
  </p:notesMasterIdLst>
  <p:sldIdLst>
    <p:sldId id="256" r:id="rId3"/>
    <p:sldId id="440" r:id="rId4"/>
    <p:sldId id="442" r:id="rId5"/>
    <p:sldId id="444" r:id="rId6"/>
    <p:sldId id="445" r:id="rId7"/>
    <p:sldId id="443" r:id="rId8"/>
    <p:sldId id="446" r:id="rId9"/>
    <p:sldId id="447" r:id="rId10"/>
    <p:sldId id="448" r:id="rId11"/>
    <p:sldId id="449" r:id="rId12"/>
    <p:sldId id="451" r:id="rId13"/>
    <p:sldId id="452" r:id="rId14"/>
    <p:sldId id="4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3" autoAdjust="0"/>
    <p:restoredTop sz="94249" autoAdjust="0"/>
  </p:normalViewPr>
  <p:slideViewPr>
    <p:cSldViewPr snapToGrid="0">
      <p:cViewPr varScale="1">
        <p:scale>
          <a:sx n="123" d="100"/>
          <a:sy n="123"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0C69-FE5A-754A-A7A1-6BEA723119E4}"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D51A-F98C-384E-9D7E-25A3352A6F90}" type="slidenum">
              <a:rPr lang="en-US" smtClean="0"/>
              <a:t>‹#›</a:t>
            </a:fld>
            <a:endParaRPr lang="en-US"/>
          </a:p>
        </p:txBody>
      </p:sp>
    </p:spTree>
    <p:extLst>
      <p:ext uri="{BB962C8B-B14F-4D97-AF65-F5344CB8AC3E}">
        <p14:creationId xmlns:p14="http://schemas.microsoft.com/office/powerpoint/2010/main" val="312836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70789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66134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9971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76400"/>
            <a:ext cx="10363200" cy="4419600"/>
          </a:xfrm>
        </p:spPr>
        <p:txBody>
          <a:bodyPr/>
          <a:lstStyle>
            <a:lvl1pPr marL="342900" indent="-342900">
              <a:buFontTx/>
              <a:buBlip>
                <a:blip r:embed="rId2"/>
              </a:buBlip>
              <a:defRPr sz="2000"/>
            </a:lvl1pPr>
            <a:lvl2pPr>
              <a:buClr>
                <a:srgbClr val="FFC000"/>
              </a:buCl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95880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5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52257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322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91028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04153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81446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91551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281480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89667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55921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4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66994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5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05893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58752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7735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8133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9361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9202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28765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149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5866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7" name="Picture 12"/>
          <p:cNvPicPr/>
          <p:nvPr/>
        </p:nvPicPr>
        <p:blipFill>
          <a:blip r:embed="rId15"/>
          <a:stretch/>
        </p:blipFill>
        <p:spPr>
          <a:xfrm>
            <a:off x="383760" y="231840"/>
            <a:ext cx="11423520" cy="925560"/>
          </a:xfrm>
          <a:prstGeom prst="rect">
            <a:avLst/>
          </a:prstGeom>
          <a:ln>
            <a:noFill/>
          </a:ln>
        </p:spPr>
      </p:pic>
      <p:pic>
        <p:nvPicPr>
          <p:cNvPr id="2" name="Picture 10"/>
          <p:cNvPicPr/>
          <p:nvPr/>
        </p:nvPicPr>
        <p:blipFill>
          <a:blip r:embed="rId16"/>
          <a:stretch/>
        </p:blipFill>
        <p:spPr>
          <a:xfrm>
            <a:off x="264600" y="207000"/>
            <a:ext cx="11662200" cy="6453000"/>
          </a:xfrm>
          <a:prstGeom prst="rect">
            <a:avLst/>
          </a:prstGeom>
          <a:ln>
            <a:noFill/>
          </a:ln>
        </p:spPr>
      </p:pic>
      <p:pic>
        <p:nvPicPr>
          <p:cNvPr id="3" name="Picture 13"/>
          <p:cNvPicPr/>
          <p:nvPr/>
        </p:nvPicPr>
        <p:blipFill>
          <a:blip r:embed="rId17"/>
          <a:stretch/>
        </p:blipFill>
        <p:spPr>
          <a:xfrm>
            <a:off x="10685880" y="524520"/>
            <a:ext cx="895680" cy="735840"/>
          </a:xfrm>
          <a:prstGeom prst="rect">
            <a:avLst/>
          </a:prstGeom>
          <a:ln>
            <a:noFill/>
          </a:ln>
        </p:spPr>
      </p:pic>
      <p:sp>
        <p:nvSpPr>
          <p:cNvPr id="4" name="PlaceHolder 2"/>
          <p:cNvSpPr>
            <a:spLocks noGrp="1"/>
          </p:cNvSpPr>
          <p:nvPr>
            <p:ph type="title"/>
          </p:nvPr>
        </p:nvSpPr>
        <p:spPr>
          <a:xfrm>
            <a:off x="1499760" y="2872440"/>
            <a:ext cx="9191880" cy="1142280"/>
          </a:xfrm>
          <a:prstGeom prst="rect">
            <a:avLst/>
          </a:prstGeom>
        </p:spPr>
        <p:txBody>
          <a:bodyPr lIns="0" tIns="0" rIns="0" bIns="0" anchor="ctr"/>
          <a:lstStyle/>
          <a:p>
            <a:r>
              <a:rPr lang="en-US" sz="1800" b="0" strike="noStrike" spc="-1">
                <a:latin typeface="Arial"/>
              </a:rPr>
              <a:t>Click to edit the title text format</a:t>
            </a:r>
          </a:p>
        </p:txBody>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3302477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121" name="Picture 12"/>
          <p:cNvPicPr/>
          <p:nvPr/>
        </p:nvPicPr>
        <p:blipFill>
          <a:blip r:embed="rId14"/>
          <a:stretch/>
        </p:blipFill>
        <p:spPr>
          <a:xfrm>
            <a:off x="383760" y="231840"/>
            <a:ext cx="11423520" cy="925560"/>
          </a:xfrm>
          <a:prstGeom prst="rect">
            <a:avLst/>
          </a:prstGeom>
          <a:ln>
            <a:noFill/>
          </a:ln>
        </p:spPr>
      </p:pic>
      <p:pic>
        <p:nvPicPr>
          <p:cNvPr id="122" name="Picture 7"/>
          <p:cNvPicPr/>
          <p:nvPr/>
        </p:nvPicPr>
        <p:blipFill>
          <a:blip r:embed="rId15"/>
          <a:stretch/>
        </p:blipFill>
        <p:spPr>
          <a:xfrm>
            <a:off x="0" y="0"/>
            <a:ext cx="12191400" cy="6857280"/>
          </a:xfrm>
          <a:prstGeom prst="rect">
            <a:avLst/>
          </a:prstGeom>
          <a:ln>
            <a:noFill/>
          </a:ln>
        </p:spPr>
      </p:pic>
      <p:pic>
        <p:nvPicPr>
          <p:cNvPr id="123" name="Picture 8"/>
          <p:cNvPicPr/>
          <p:nvPr/>
        </p:nvPicPr>
        <p:blipFill>
          <a:blip r:embed="rId16"/>
          <a:stretch/>
        </p:blipFill>
        <p:spPr>
          <a:xfrm>
            <a:off x="10958760" y="285480"/>
            <a:ext cx="895680" cy="735840"/>
          </a:xfrm>
          <a:prstGeom prst="rect">
            <a:avLst/>
          </a:prstGeom>
          <a:ln>
            <a:noFill/>
          </a:ln>
        </p:spPr>
      </p:pic>
      <p:sp>
        <p:nvSpPr>
          <p:cNvPr id="124" name="PlaceHolder 2"/>
          <p:cNvSpPr>
            <a:spLocks noGrp="1"/>
          </p:cNvSpPr>
          <p:nvPr>
            <p:ph type="title"/>
          </p:nvPr>
        </p:nvSpPr>
        <p:spPr>
          <a:xfrm>
            <a:off x="609480" y="273600"/>
            <a:ext cx="109724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12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25024174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640080" y="2693880"/>
            <a:ext cx="1063692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 normalizeH="0" baseline="0" noProof="0" dirty="0">
              <a:ln>
                <a:noFill/>
              </a:ln>
              <a:solidFill>
                <a:prstClr val="black"/>
              </a:solidFill>
              <a:effectLst/>
              <a:uLnTx/>
              <a:uFillTx/>
              <a:latin typeface="Arial"/>
            </a:endParaRPr>
          </a:p>
        </p:txBody>
      </p:sp>
      <p:sp>
        <p:nvSpPr>
          <p:cNvPr id="250" name="CustomShape 2"/>
          <p:cNvSpPr/>
          <p:nvPr/>
        </p:nvSpPr>
        <p:spPr>
          <a:xfrm>
            <a:off x="1828800" y="4235400"/>
            <a:ext cx="8533800" cy="14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r>
              <a:rPr kumimoji="0" lang="en-US" sz="2400" b="0" i="1" u="none" strike="noStrike" kern="1200" cap="none" spc="-1" normalizeH="0" baseline="0" noProof="0" dirty="0">
                <a:ln>
                  <a:noFill/>
                </a:ln>
                <a:solidFill>
                  <a:srgbClr val="FFFFFF"/>
                </a:solidFill>
                <a:effectLst/>
                <a:uLnTx/>
                <a:uFillTx/>
                <a:latin typeface="Georgia"/>
                <a:ea typeface="Georgia"/>
              </a:rPr>
              <a:t>Syed Samar Abbas </a:t>
            </a:r>
            <a:endParaRPr kumimoji="0" lang="en-US" sz="24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2800" b="0" i="0" u="none" strike="noStrike" kern="1200" cap="none" spc="-1" normalizeH="0" baseline="0" noProof="0" dirty="0">
              <a:ln>
                <a:noFill/>
              </a:ln>
              <a:solidFill>
                <a:prstClr val="black"/>
              </a:solidFill>
              <a:effectLst/>
              <a:uLnTx/>
              <a:uFillTx/>
              <a:latin typeface="Arial"/>
            </a:endParaRPr>
          </a:p>
        </p:txBody>
      </p:sp>
      <p:sp>
        <p:nvSpPr>
          <p:cNvPr id="251" name="Line 3"/>
          <p:cNvSpPr/>
          <p:nvPr/>
        </p:nvSpPr>
        <p:spPr>
          <a:xfrm>
            <a:off x="4082400" y="4326860"/>
            <a:ext cx="4026600" cy="360"/>
          </a:xfrm>
          <a:prstGeom prst="line">
            <a:avLst/>
          </a:prstGeom>
          <a:ln w="9360">
            <a:solidFill>
              <a:srgbClr val="FF0000"/>
            </a:solidFill>
            <a:round/>
          </a:ln>
        </p:spPr>
        <p:style>
          <a:lnRef idx="2">
            <a:schemeClr val="accent1"/>
          </a:lnRef>
          <a:fillRef idx="0">
            <a:schemeClr val="accent1"/>
          </a:fillRef>
          <a:effectRef idx="1">
            <a:schemeClr val="accent1"/>
          </a:effectRef>
          <a:fontRef idx="minor"/>
        </p:style>
        <p:txBody>
          <a:bodyPr/>
          <a:lstStyle/>
          <a:p>
            <a:endParaRPr lang="en-US"/>
          </a:p>
        </p:txBody>
      </p:sp>
      <p:sp>
        <p:nvSpPr>
          <p:cNvPr id="2" name="TextBox 1">
            <a:extLst>
              <a:ext uri="{FF2B5EF4-FFF2-40B4-BE49-F238E27FC236}">
                <a16:creationId xmlns:a16="http://schemas.microsoft.com/office/drawing/2014/main" id="{0BD795D1-05F5-44ED-BCBE-54CED6F44376}"/>
              </a:ext>
            </a:extLst>
          </p:cNvPr>
          <p:cNvSpPr txBox="1"/>
          <p:nvPr/>
        </p:nvSpPr>
        <p:spPr>
          <a:xfrm>
            <a:off x="379675" y="1722191"/>
            <a:ext cx="11432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Mechanical Power Transmission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Times New Roman" panose="02020603050405020304" pitchFamily="18" charset="0"/>
                <a:cs typeface="Times New Roman" panose="02020603050405020304" pitchFamily="18" charset="0"/>
              </a:rPr>
              <a:t>MMET 301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A607-6E7F-F583-51BE-32C2C5AC1A2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E77F1A8-4751-111F-AB6E-333E1BA83D98}"/>
              </a:ext>
            </a:extLst>
          </p:cNvPr>
          <p:cNvSpPr txBox="1"/>
          <p:nvPr/>
        </p:nvSpPr>
        <p:spPr>
          <a:xfrm>
            <a:off x="-457200" y="871799"/>
            <a:ext cx="12649200" cy="1200329"/>
          </a:xfrm>
          <a:prstGeom prst="rect">
            <a:avLst/>
          </a:prstGeom>
          <a:noFill/>
        </p:spPr>
        <p:txBody>
          <a:bodyPr wrap="square">
            <a:spAutoFit/>
          </a:bodyPr>
          <a:lstStyle/>
          <a:p>
            <a:pPr lvl="1"/>
            <a:r>
              <a:rPr lang="en-US" sz="2400" u="sng" dirty="0">
                <a:solidFill>
                  <a:schemeClr val="bg1"/>
                </a:solidFill>
              </a:rPr>
              <a:t>Flexible Coupling</a:t>
            </a:r>
          </a:p>
          <a:p>
            <a:pPr marL="800100" lvl="1" indent="-342900" algn="just">
              <a:buFont typeface="Arial" panose="020B0604020202020204" pitchFamily="34" charset="0"/>
              <a:buChar char="•"/>
            </a:pPr>
            <a:r>
              <a:rPr lang="en-US" sz="2400" u="sng" dirty="0">
                <a:solidFill>
                  <a:schemeClr val="bg1"/>
                </a:solidFill>
              </a:rPr>
              <a:t>Examples:</a:t>
            </a:r>
            <a:r>
              <a:rPr lang="en-US" sz="2400" dirty="0">
                <a:solidFill>
                  <a:schemeClr val="bg1"/>
                </a:solidFill>
              </a:rPr>
              <a:t> </a:t>
            </a:r>
          </a:p>
          <a:p>
            <a:pPr marL="1257300" lvl="2" indent="-342900" algn="just">
              <a:buFont typeface="Arial" panose="020B0604020202020204" pitchFamily="34" charset="0"/>
              <a:buChar char="•"/>
            </a:pPr>
            <a:r>
              <a:rPr lang="en-US" sz="2400" u="sng" dirty="0">
                <a:solidFill>
                  <a:schemeClr val="bg1"/>
                </a:solidFill>
              </a:rPr>
              <a:t>Disc Coupling:</a:t>
            </a:r>
            <a:endParaRPr lang="en-US" sz="2400" dirty="0">
              <a:solidFill>
                <a:schemeClr val="bg1"/>
              </a:solidFill>
            </a:endParaRPr>
          </a:p>
        </p:txBody>
      </p:sp>
      <p:sp>
        <p:nvSpPr>
          <p:cNvPr id="9" name="Title 1">
            <a:extLst>
              <a:ext uri="{FF2B5EF4-FFF2-40B4-BE49-F238E27FC236}">
                <a16:creationId xmlns:a16="http://schemas.microsoft.com/office/drawing/2014/main" id="{578486CF-A96E-FFFE-4706-EB3A36CD860E}"/>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sp>
        <p:nvSpPr>
          <p:cNvPr id="16" name="TextBox 15">
            <a:extLst>
              <a:ext uri="{FF2B5EF4-FFF2-40B4-BE49-F238E27FC236}">
                <a16:creationId xmlns:a16="http://schemas.microsoft.com/office/drawing/2014/main" id="{8EECFB32-E335-7AB1-65CF-6600EDD21099}"/>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(B)</a:t>
            </a:r>
          </a:p>
        </p:txBody>
      </p:sp>
      <p:pic>
        <p:nvPicPr>
          <p:cNvPr id="3" name="Picture 2" descr="A close-up of a robot&#10;&#10;Description automatically generated">
            <a:extLst>
              <a:ext uri="{FF2B5EF4-FFF2-40B4-BE49-F238E27FC236}">
                <a16:creationId xmlns:a16="http://schemas.microsoft.com/office/drawing/2014/main" id="{0216AD1F-22A4-A91E-C34D-D65B05B89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053" y="1171286"/>
            <a:ext cx="8128001" cy="5453763"/>
          </a:xfrm>
          <a:prstGeom prst="rect">
            <a:avLst/>
          </a:prstGeom>
        </p:spPr>
      </p:pic>
    </p:spTree>
    <p:extLst>
      <p:ext uri="{BB962C8B-B14F-4D97-AF65-F5344CB8AC3E}">
        <p14:creationId xmlns:p14="http://schemas.microsoft.com/office/powerpoint/2010/main" val="129465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6CFA-C42F-1C69-9CD7-32994C7F796B}"/>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a:solidFill>
                  <a:schemeClr val="bg1"/>
                </a:solidFill>
              </a:rPr>
              <a:t>Universal </a:t>
            </a:r>
            <a:endParaRPr lang="en-US" u="sng" dirty="0">
              <a:solidFill>
                <a:schemeClr val="bg1"/>
              </a:solidFill>
            </a:endParaRPr>
          </a:p>
        </p:txBody>
      </p:sp>
      <p:sp>
        <p:nvSpPr>
          <p:cNvPr id="3" name="TextBox 2">
            <a:extLst>
              <a:ext uri="{FF2B5EF4-FFF2-40B4-BE49-F238E27FC236}">
                <a16:creationId xmlns:a16="http://schemas.microsoft.com/office/drawing/2014/main" id="{B633F4C0-4C8D-4F19-7EFD-F24BDD8FA286}"/>
              </a:ext>
            </a:extLst>
          </p:cNvPr>
          <p:cNvSpPr txBox="1"/>
          <p:nvPr/>
        </p:nvSpPr>
        <p:spPr>
          <a:xfrm>
            <a:off x="355022" y="889843"/>
            <a:ext cx="11481955" cy="5693866"/>
          </a:xfrm>
          <a:prstGeom prst="rect">
            <a:avLst/>
          </a:prstGeom>
          <a:noFill/>
        </p:spPr>
        <p:txBody>
          <a:bodyPr wrap="square" rtlCol="0">
            <a:spAutoFit/>
          </a:bodyPr>
          <a:lstStyle/>
          <a:p>
            <a:r>
              <a:rPr lang="en-US" sz="2800" dirty="0">
                <a:solidFill>
                  <a:schemeClr val="bg1"/>
                </a:solidFill>
              </a:rPr>
              <a:t>- A universal (often called a "universal joint" or "U-joint") is a joint</a:t>
            </a:r>
          </a:p>
          <a:p>
            <a:r>
              <a:rPr lang="en-US" sz="2800" dirty="0">
                <a:solidFill>
                  <a:schemeClr val="bg1"/>
                </a:solidFill>
              </a:rPr>
              <a:t>or coupling that connects two shafts, allowing them to transmit rotational power even when they are not perfectly aligned.</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 Universal joints are essential for applications where shafts meet at an angle, allowing them to rotate freely and efficiently transfer power across varying angles.</a:t>
            </a:r>
          </a:p>
        </p:txBody>
      </p:sp>
      <p:pic>
        <p:nvPicPr>
          <p:cNvPr id="5" name="Picture 4" descr="A red and green pipe with a valve&#10;&#10;Description automatically generated with medium confidence">
            <a:extLst>
              <a:ext uri="{FF2B5EF4-FFF2-40B4-BE49-F238E27FC236}">
                <a16:creationId xmlns:a16="http://schemas.microsoft.com/office/drawing/2014/main" id="{E117CFAB-842E-28A2-2C1E-BA73AB2BC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387" y="2359403"/>
            <a:ext cx="4703223" cy="2754745"/>
          </a:xfrm>
          <a:prstGeom prst="rect">
            <a:avLst/>
          </a:prstGeom>
        </p:spPr>
      </p:pic>
    </p:spTree>
    <p:extLst>
      <p:ext uri="{BB962C8B-B14F-4D97-AF65-F5344CB8AC3E}">
        <p14:creationId xmlns:p14="http://schemas.microsoft.com/office/powerpoint/2010/main" val="112815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B1BD7-4CE8-E284-E09A-628B8C8F5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21676-9D2B-4246-1B91-26F4DEFC69E8}"/>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a:solidFill>
                  <a:schemeClr val="bg1"/>
                </a:solidFill>
              </a:rPr>
              <a:t>Universal </a:t>
            </a:r>
            <a:endParaRPr lang="en-US" u="sng" dirty="0">
              <a:solidFill>
                <a:schemeClr val="bg1"/>
              </a:solidFill>
            </a:endParaRPr>
          </a:p>
        </p:txBody>
      </p:sp>
      <p:sp>
        <p:nvSpPr>
          <p:cNvPr id="3" name="TextBox 2">
            <a:extLst>
              <a:ext uri="{FF2B5EF4-FFF2-40B4-BE49-F238E27FC236}">
                <a16:creationId xmlns:a16="http://schemas.microsoft.com/office/drawing/2014/main" id="{7260F762-BADA-C991-0C1A-00C0F14FBD0E}"/>
              </a:ext>
            </a:extLst>
          </p:cNvPr>
          <p:cNvSpPr txBox="1"/>
          <p:nvPr/>
        </p:nvSpPr>
        <p:spPr>
          <a:xfrm>
            <a:off x="355021" y="837888"/>
            <a:ext cx="11481955" cy="5693866"/>
          </a:xfrm>
          <a:prstGeom prst="rect">
            <a:avLst/>
          </a:prstGeom>
          <a:noFill/>
        </p:spPr>
        <p:txBody>
          <a:bodyPr wrap="square" rtlCol="0">
            <a:spAutoFit/>
          </a:bodyPr>
          <a:lstStyle/>
          <a:p>
            <a:r>
              <a:rPr lang="en-US" sz="2800" dirty="0">
                <a:solidFill>
                  <a:schemeClr val="bg1"/>
                </a:solidFill>
              </a:rPr>
              <a:t>- Universal couplings allow shafts to connect at various angles, </a:t>
            </a:r>
          </a:p>
          <a:p>
            <a:r>
              <a:rPr lang="en-US" sz="2800" dirty="0">
                <a:solidFill>
                  <a:schemeClr val="bg1"/>
                </a:solidFill>
              </a:rPr>
              <a:t>up to 45 degrees. This flexibility is crucial for accommodating misalignment between shafts due to movement and/or vibration.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 Despite the angular connection, universal joints efficiently transmit torque from one shaft to the other, making them essential in systems with changing angles of rotation – </a:t>
            </a:r>
            <a:r>
              <a:rPr lang="en-US" sz="2800" dirty="0">
                <a:solidFill>
                  <a:schemeClr val="bg1"/>
                </a:solidFill>
                <a:highlight>
                  <a:srgbClr val="00FF00"/>
                </a:highlight>
              </a:rPr>
              <a:t>be careful about load! </a:t>
            </a:r>
          </a:p>
        </p:txBody>
      </p:sp>
      <p:pic>
        <p:nvPicPr>
          <p:cNvPr id="6" name="Picture 5" descr="A blue piece of machinery with words&#10;&#10;Description automatically generated">
            <a:extLst>
              <a:ext uri="{FF2B5EF4-FFF2-40B4-BE49-F238E27FC236}">
                <a16:creationId xmlns:a16="http://schemas.microsoft.com/office/drawing/2014/main" id="{B8BE7A60-741A-F279-1A7C-3D9437B5A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614" y="2218288"/>
            <a:ext cx="5030771" cy="2935603"/>
          </a:xfrm>
          <a:prstGeom prst="rect">
            <a:avLst/>
          </a:prstGeom>
        </p:spPr>
      </p:pic>
    </p:spTree>
    <p:extLst>
      <p:ext uri="{BB962C8B-B14F-4D97-AF65-F5344CB8AC3E}">
        <p14:creationId xmlns:p14="http://schemas.microsoft.com/office/powerpoint/2010/main" val="404517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B959-7489-3F60-7356-6582A1D62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9F2A0-6322-CC46-FFB4-53074DB71E3F}"/>
              </a:ext>
            </a:extLst>
          </p:cNvPr>
          <p:cNvSpPr txBox="1">
            <a:spLocks/>
          </p:cNvSpPr>
          <p:nvPr/>
        </p:nvSpPr>
        <p:spPr>
          <a:xfrm>
            <a:off x="1500060" y="181194"/>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Numerical problem on Couplings </a:t>
            </a:r>
          </a:p>
        </p:txBody>
      </p:sp>
      <p:sp>
        <p:nvSpPr>
          <p:cNvPr id="3" name="TextBox 2">
            <a:extLst>
              <a:ext uri="{FF2B5EF4-FFF2-40B4-BE49-F238E27FC236}">
                <a16:creationId xmlns:a16="http://schemas.microsoft.com/office/drawing/2014/main" id="{D26F3ADF-FE8F-B3BD-E6B6-A4F50E7D7362}"/>
              </a:ext>
            </a:extLst>
          </p:cNvPr>
          <p:cNvSpPr txBox="1"/>
          <p:nvPr/>
        </p:nvSpPr>
        <p:spPr>
          <a:xfrm>
            <a:off x="355022" y="928620"/>
            <a:ext cx="11481955" cy="7417415"/>
          </a:xfrm>
          <a:prstGeom prst="rect">
            <a:avLst/>
          </a:prstGeom>
          <a:noFill/>
        </p:spPr>
        <p:txBody>
          <a:bodyPr wrap="square" rtlCol="0">
            <a:spAutoFit/>
          </a:bodyPr>
          <a:lstStyle/>
          <a:p>
            <a:r>
              <a:rPr lang="en-US" sz="2800" dirty="0">
                <a:solidFill>
                  <a:schemeClr val="bg1"/>
                </a:solidFill>
              </a:rPr>
              <a:t>- A sleeve coupling connects two solid shafts in a motor and pump assembly. The following information is provided:</a:t>
            </a:r>
          </a:p>
          <a:p>
            <a:endParaRPr lang="en-US" sz="2800" dirty="0">
              <a:solidFill>
                <a:schemeClr val="bg1"/>
              </a:solidFill>
            </a:endParaRPr>
          </a:p>
          <a:p>
            <a:r>
              <a:rPr lang="en-US" sz="2800" dirty="0">
                <a:solidFill>
                  <a:schemeClr val="bg1"/>
                </a:solidFill>
              </a:rPr>
              <a:t>Power transmitted by the motor: </a:t>
            </a:r>
          </a:p>
          <a:p>
            <a:r>
              <a:rPr lang="en-US" sz="2800" dirty="0">
                <a:solidFill>
                  <a:schemeClr val="bg1"/>
                </a:solidFill>
              </a:rPr>
              <a:t>P=50kW</a:t>
            </a:r>
          </a:p>
          <a:p>
            <a:r>
              <a:rPr lang="en-US" sz="2800" dirty="0">
                <a:solidFill>
                  <a:schemeClr val="bg1"/>
                </a:solidFill>
              </a:rPr>
              <a:t>RPM (N)=1440RPM</a:t>
            </a:r>
          </a:p>
          <a:p>
            <a:r>
              <a:rPr lang="en-US" sz="2800" dirty="0">
                <a:solidFill>
                  <a:schemeClr val="bg1"/>
                </a:solidFill>
              </a:rPr>
              <a:t>Permissible shear stress for the shaft material: </a:t>
            </a:r>
            <a:r>
              <a:rPr lang="el-GR" sz="2800" dirty="0">
                <a:solidFill>
                  <a:schemeClr val="bg1"/>
                </a:solidFill>
              </a:rPr>
              <a:t>Τ</a:t>
            </a:r>
            <a:r>
              <a:rPr lang="en-US" sz="2800" baseline="-25000" dirty="0">
                <a:solidFill>
                  <a:schemeClr val="bg1"/>
                </a:solidFill>
              </a:rPr>
              <a:t>shaft</a:t>
            </a:r>
            <a:r>
              <a:rPr lang="en-US" sz="2800" dirty="0">
                <a:solidFill>
                  <a:schemeClr val="bg1"/>
                </a:solidFill>
              </a:rPr>
              <a:t> =45 MPa</a:t>
            </a:r>
          </a:p>
          <a:p>
            <a:r>
              <a:rPr lang="en-US" sz="2800" dirty="0">
                <a:solidFill>
                  <a:schemeClr val="bg1"/>
                </a:solidFill>
              </a:rPr>
              <a:t>Permissible shear stress for the sleeve material: </a:t>
            </a:r>
            <a:r>
              <a:rPr lang="el-GR" sz="2800" dirty="0">
                <a:solidFill>
                  <a:schemeClr val="bg1"/>
                </a:solidFill>
              </a:rPr>
              <a:t>Τ</a:t>
            </a:r>
            <a:r>
              <a:rPr lang="en-US" sz="2800" baseline="-25000" dirty="0">
                <a:solidFill>
                  <a:schemeClr val="bg1"/>
                </a:solidFill>
              </a:rPr>
              <a:t>sleeve</a:t>
            </a:r>
            <a:r>
              <a:rPr lang="en-US" sz="2800" dirty="0">
                <a:solidFill>
                  <a:schemeClr val="bg1"/>
                </a:solidFill>
              </a:rPr>
              <a:t> = 30 MPa</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diameter of the solid shaft (d). </a:t>
            </a:r>
          </a:p>
          <a:p>
            <a:pPr marL="457200" indent="-457200">
              <a:buFont typeface="Arial" panose="020B0604020202020204" pitchFamily="34" charset="0"/>
              <a:buChar char="•"/>
            </a:pPr>
            <a:r>
              <a:rPr lang="en-US" sz="2800" dirty="0">
                <a:solidFill>
                  <a:schemeClr val="bg1"/>
                </a:solidFill>
              </a:rPr>
              <a:t>The outer diameter (D) and length of the sleeve (L). </a:t>
            </a:r>
          </a:p>
          <a:p>
            <a:pPr marL="457200" indent="-457200">
              <a:buFont typeface="Arial" panose="020B0604020202020204" pitchFamily="34" charset="0"/>
              <a:buChar char="•"/>
            </a:pPr>
            <a:r>
              <a:rPr lang="en-US" sz="2800" dirty="0">
                <a:solidFill>
                  <a:schemeClr val="bg1"/>
                </a:solidFill>
              </a:rPr>
              <a:t>The dimensions of the key (width w and height h). </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41884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757CC-0BF8-AFD5-8EC1-0104EFE73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00D76-4964-8D12-6832-EB712D9FD7D3}"/>
              </a:ext>
            </a:extLst>
          </p:cNvPr>
          <p:cNvSpPr>
            <a:spLocks noGrp="1"/>
          </p:cNvSpPr>
          <p:nvPr>
            <p:ph type="title"/>
          </p:nvPr>
        </p:nvSpPr>
        <p:spPr>
          <a:xfrm>
            <a:off x="1500056" y="-197744"/>
            <a:ext cx="9191880" cy="1142280"/>
          </a:xfrm>
        </p:spPr>
        <p:txBody>
          <a:bodyPr/>
          <a:lstStyle/>
          <a:p>
            <a:pPr algn="ctr"/>
            <a:r>
              <a:rPr lang="en-US" u="sng" dirty="0">
                <a:solidFill>
                  <a:schemeClr val="bg1"/>
                </a:solidFill>
              </a:rPr>
              <a:t>Couplings </a:t>
            </a:r>
          </a:p>
        </p:txBody>
      </p:sp>
      <p:sp>
        <p:nvSpPr>
          <p:cNvPr id="7" name="TextBox 6">
            <a:extLst>
              <a:ext uri="{FF2B5EF4-FFF2-40B4-BE49-F238E27FC236}">
                <a16:creationId xmlns:a16="http://schemas.microsoft.com/office/drawing/2014/main" id="{EC8278F5-1D13-5D2C-A226-ACE322B63F33}"/>
              </a:ext>
            </a:extLst>
          </p:cNvPr>
          <p:cNvSpPr txBox="1"/>
          <p:nvPr/>
        </p:nvSpPr>
        <p:spPr>
          <a:xfrm>
            <a:off x="173086" y="1018224"/>
            <a:ext cx="11845820" cy="5632311"/>
          </a:xfrm>
          <a:prstGeom prst="rect">
            <a:avLst/>
          </a:prstGeom>
          <a:noFill/>
        </p:spPr>
        <p:txBody>
          <a:bodyPr wrap="square">
            <a:spAutoFit/>
          </a:bodyPr>
          <a:lstStyle/>
          <a:p>
            <a:pPr marL="285750" indent="-285750" algn="just">
              <a:buFont typeface="Arial" panose="020B0604020202020204" pitchFamily="34" charset="0"/>
              <a:buChar char="•"/>
            </a:pPr>
            <a:r>
              <a:rPr lang="en-US" sz="2400" u="sng" dirty="0">
                <a:solidFill>
                  <a:schemeClr val="bg1"/>
                </a:solidFill>
              </a:rPr>
              <a:t>Mechanisms of power transmission between shafts discussed so far: </a:t>
            </a:r>
          </a:p>
          <a:p>
            <a:pPr marL="742950" lvl="1" indent="-285750" algn="just">
              <a:buFont typeface="Arial" panose="020B0604020202020204" pitchFamily="34" charset="0"/>
              <a:buChar char="•"/>
            </a:pPr>
            <a:r>
              <a:rPr lang="en-US" sz="2400" dirty="0">
                <a:solidFill>
                  <a:schemeClr val="bg1"/>
                </a:solidFill>
              </a:rPr>
              <a:t>Cutches and Brakes. </a:t>
            </a:r>
          </a:p>
          <a:p>
            <a:pPr marL="742950" lvl="1" indent="-285750" algn="just">
              <a:buFont typeface="Arial" panose="020B0604020202020204" pitchFamily="34" charset="0"/>
              <a:buChar char="•"/>
            </a:pPr>
            <a:r>
              <a:rPr lang="en-US" sz="2400" dirty="0">
                <a:solidFill>
                  <a:schemeClr val="bg1"/>
                </a:solidFill>
              </a:rPr>
              <a:t>Belt drives. </a:t>
            </a:r>
          </a:p>
          <a:p>
            <a:pPr marL="742950" lvl="1" indent="-285750" algn="just">
              <a:buFont typeface="Arial" panose="020B0604020202020204" pitchFamily="34" charset="0"/>
              <a:buChar char="•"/>
            </a:pPr>
            <a:r>
              <a:rPr lang="en-US" sz="2400" dirty="0">
                <a:solidFill>
                  <a:schemeClr val="bg1"/>
                </a:solidFill>
              </a:rPr>
              <a:t>Chains and sprockets. </a:t>
            </a:r>
          </a:p>
          <a:p>
            <a:pPr marL="742950" lvl="1" indent="-285750" algn="just">
              <a:buFont typeface="Arial" panose="020B0604020202020204" pitchFamily="34" charset="0"/>
              <a:buChar char="•"/>
            </a:pPr>
            <a:r>
              <a:rPr lang="en-US" sz="2400" dirty="0">
                <a:solidFill>
                  <a:schemeClr val="bg1"/>
                </a:solidFill>
              </a:rPr>
              <a:t>Gears (with gearboxes). </a:t>
            </a:r>
          </a:p>
          <a:p>
            <a:pPr marL="742950" lvl="1" indent="-285750" algn="just">
              <a:buFont typeface="Arial" panose="020B0604020202020204" pitchFamily="34" charset="0"/>
              <a:buChar char="•"/>
            </a:pPr>
            <a:r>
              <a:rPr lang="en-US" sz="2400" u="sng" dirty="0">
                <a:solidFill>
                  <a:schemeClr val="bg1"/>
                </a:solidFill>
              </a:rPr>
              <a:t>Left with:</a:t>
            </a:r>
            <a:r>
              <a:rPr lang="en-US" sz="2400" dirty="0">
                <a:solidFill>
                  <a:schemeClr val="bg1"/>
                </a:solidFill>
              </a:rPr>
              <a:t> Couplings, Universal and Bearings.</a:t>
            </a:r>
            <a:endParaRPr lang="en-US" sz="2400" u="sng" dirty="0">
              <a:solidFill>
                <a:schemeClr val="bg1"/>
              </a:solidFill>
            </a:endParaRPr>
          </a:p>
          <a:p>
            <a:pPr marL="285750" indent="-285750" algn="just">
              <a:buFont typeface="Arial" panose="020B0604020202020204" pitchFamily="34" charset="0"/>
              <a:buChar char="•"/>
            </a:pPr>
            <a:endParaRPr lang="en-US" sz="2400" u="sng" dirty="0">
              <a:solidFill>
                <a:schemeClr val="bg1"/>
              </a:solidFill>
            </a:endParaRPr>
          </a:p>
          <a:p>
            <a:pPr marL="285750" indent="-285750" algn="just">
              <a:buFont typeface="Arial" panose="020B0604020202020204" pitchFamily="34" charset="0"/>
              <a:buChar char="•"/>
            </a:pPr>
            <a:r>
              <a:rPr lang="en-US" sz="2400" u="sng" dirty="0">
                <a:solidFill>
                  <a:schemeClr val="bg1"/>
                </a:solidFill>
              </a:rPr>
              <a:t>By definition: </a:t>
            </a:r>
            <a:r>
              <a:rPr lang="en-US" sz="2400" dirty="0">
                <a:solidFill>
                  <a:schemeClr val="bg1"/>
                </a:solidFill>
              </a:rPr>
              <a:t>A coupling is a mechanical device that connects two rotating shafts (usually along the same axis), thereby allowing the transmission of power from one shaft to the other. </a:t>
            </a:r>
          </a:p>
          <a:p>
            <a:pPr marL="742950" lvl="1" indent="-285750" algn="just">
              <a:buFont typeface="Arial" panose="020B0604020202020204" pitchFamily="34" charset="0"/>
              <a:buChar char="•"/>
            </a:pPr>
            <a:r>
              <a:rPr lang="en-US" sz="2400" dirty="0">
                <a:solidFill>
                  <a:schemeClr val="bg1"/>
                </a:solidFill>
              </a:rPr>
              <a:t>Essential for aligning the shafts (or keeping them aligned).  </a:t>
            </a:r>
          </a:p>
          <a:p>
            <a:pPr marL="742950" lvl="1" indent="-285750" algn="just">
              <a:buFont typeface="Arial" panose="020B0604020202020204" pitchFamily="34" charset="0"/>
              <a:buChar char="•"/>
            </a:pPr>
            <a:r>
              <a:rPr lang="en-US" sz="2400" dirty="0">
                <a:solidFill>
                  <a:schemeClr val="bg1"/>
                </a:solidFill>
              </a:rPr>
              <a:t>Accommodate small misalignments, absorb shocks and vibrations, ensuring and efficient and reliable power transfer between rotating equipment. </a:t>
            </a:r>
          </a:p>
          <a:p>
            <a:pPr marL="742950" lvl="1" indent="-285750" algn="just">
              <a:buFont typeface="Arial" panose="020B0604020202020204" pitchFamily="34" charset="0"/>
              <a:buChar char="•"/>
            </a:pPr>
            <a:r>
              <a:rPr lang="en-US" sz="2400" dirty="0">
                <a:solidFill>
                  <a:schemeClr val="bg1"/>
                </a:solidFill>
              </a:rPr>
              <a:t>Sometimes used to lengthen the shafts with stability.  </a:t>
            </a:r>
          </a:p>
          <a:p>
            <a:pPr marL="800100" lvl="1" indent="-342900" algn="jus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89503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16EE2-2AB5-14C7-6D9B-3BF761396EE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1ED8C58-D79C-3AC6-73B3-E00266CD5B08}"/>
              </a:ext>
            </a:extLst>
          </p:cNvPr>
          <p:cNvSpPr txBox="1"/>
          <p:nvPr/>
        </p:nvSpPr>
        <p:spPr>
          <a:xfrm>
            <a:off x="-457199" y="654543"/>
            <a:ext cx="12649200" cy="4524315"/>
          </a:xfrm>
          <a:prstGeom prst="rect">
            <a:avLst/>
          </a:prstGeom>
          <a:noFill/>
        </p:spPr>
        <p:txBody>
          <a:bodyPr wrap="square">
            <a:spAutoFit/>
          </a:bodyPr>
          <a:lstStyle/>
          <a:p>
            <a:pPr lvl="1"/>
            <a:r>
              <a:rPr lang="en-US" sz="2400" u="sng" dirty="0">
                <a:solidFill>
                  <a:schemeClr val="bg1"/>
                </a:solidFill>
              </a:rPr>
              <a:t>Rigid Coupling</a:t>
            </a:r>
          </a:p>
          <a:p>
            <a:pPr lvl="1" algn="ctr"/>
            <a:endParaRPr lang="en-US" sz="2400" u="sng" dirty="0">
              <a:solidFill>
                <a:schemeClr val="bg1"/>
              </a:solidFill>
            </a:endParaRPr>
          </a:p>
          <a:p>
            <a:pPr marL="800100" lvl="1" indent="-342900" algn="just">
              <a:buFont typeface="Arial" panose="020B0604020202020204" pitchFamily="34" charset="0"/>
              <a:buChar char="•"/>
            </a:pPr>
            <a:r>
              <a:rPr lang="en-US" sz="2400" dirty="0">
                <a:solidFill>
                  <a:schemeClr val="bg1"/>
                </a:solidFill>
              </a:rPr>
              <a:t>Directly connects two shafts with no flexibility.</a:t>
            </a: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r>
              <a:rPr lang="en-US" sz="2400" dirty="0">
                <a:solidFill>
                  <a:schemeClr val="bg1"/>
                </a:solidFill>
              </a:rPr>
              <a:t>Used when shafts are perfectly aligned.</a:t>
            </a:r>
            <a:r>
              <a:rPr lang="en-US" sz="2400" u="sng" dirty="0">
                <a:solidFill>
                  <a:schemeClr val="bg1"/>
                </a:solidFill>
              </a:rPr>
              <a:t> </a:t>
            </a:r>
          </a:p>
          <a:p>
            <a:pPr marL="800100" lvl="1" indent="-342900" algn="just">
              <a:buFont typeface="Arial" panose="020B0604020202020204" pitchFamily="34" charset="0"/>
              <a:buChar char="•"/>
            </a:pPr>
            <a:endParaRPr lang="en-US" sz="2400" u="sng" dirty="0">
              <a:solidFill>
                <a:schemeClr val="bg1"/>
              </a:solidFill>
            </a:endParaRPr>
          </a:p>
          <a:p>
            <a:pPr marL="800100" lvl="1" indent="-342900" algn="just">
              <a:buFont typeface="Arial" panose="020B0604020202020204" pitchFamily="34" charset="0"/>
              <a:buChar char="•"/>
            </a:pPr>
            <a:r>
              <a:rPr lang="en-US" sz="2400" u="sng" dirty="0">
                <a:solidFill>
                  <a:schemeClr val="bg1"/>
                </a:solidFill>
              </a:rPr>
              <a:t>Examples:</a:t>
            </a:r>
          </a:p>
          <a:p>
            <a:pPr marL="800100" lvl="1"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r>
              <a:rPr lang="en-US" sz="2400" u="sng" dirty="0">
                <a:solidFill>
                  <a:schemeClr val="bg1"/>
                </a:solidFill>
              </a:rPr>
              <a:t>Sleeve or Muff Coupling:</a:t>
            </a:r>
            <a:r>
              <a:rPr lang="en-US" sz="2400" dirty="0">
                <a:solidFill>
                  <a:schemeClr val="bg1"/>
                </a:solidFill>
              </a:rPr>
              <a:t> </a:t>
            </a:r>
          </a:p>
          <a:p>
            <a:pPr lvl="2" algn="just"/>
            <a:r>
              <a:rPr lang="en-US" sz="2400" dirty="0">
                <a:solidFill>
                  <a:schemeClr val="bg1"/>
                </a:solidFill>
              </a:rPr>
              <a:t>	In a conveyor system with two perfectly aligned shafts, a sleeve coupling might 	be used to connect them. Here, a hollow cylindrical sleeve slides over the 	ends of both shafts and is fixed with set screws (or keys). </a:t>
            </a:r>
          </a:p>
        </p:txBody>
      </p:sp>
      <p:sp>
        <p:nvSpPr>
          <p:cNvPr id="9" name="Title 1">
            <a:extLst>
              <a:ext uri="{FF2B5EF4-FFF2-40B4-BE49-F238E27FC236}">
                <a16:creationId xmlns:a16="http://schemas.microsoft.com/office/drawing/2014/main" id="{237FF346-8D97-F109-FF45-D140C1954180}"/>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pic>
        <p:nvPicPr>
          <p:cNvPr id="8" name="Picture 7" descr="A diagram of a mechanical engineering project&#10;&#10;Description automatically generated with medium confidence">
            <a:extLst>
              <a:ext uri="{FF2B5EF4-FFF2-40B4-BE49-F238E27FC236}">
                <a16:creationId xmlns:a16="http://schemas.microsoft.com/office/drawing/2014/main" id="{CADFE31F-6D18-0B3E-0B07-594F81F48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055" y="700995"/>
            <a:ext cx="4357552" cy="3268164"/>
          </a:xfrm>
          <a:prstGeom prst="rect">
            <a:avLst/>
          </a:prstGeom>
        </p:spPr>
      </p:pic>
      <p:pic>
        <p:nvPicPr>
          <p:cNvPr id="13" name="Picture 12" descr="A metal cylinder with holes&#10;&#10;Description automatically generated">
            <a:extLst>
              <a:ext uri="{FF2B5EF4-FFF2-40B4-BE49-F238E27FC236}">
                <a16:creationId xmlns:a16="http://schemas.microsoft.com/office/drawing/2014/main" id="{6B920624-AE9F-254F-7B24-066E437E3C67}"/>
              </a:ext>
            </a:extLst>
          </p:cNvPr>
          <p:cNvPicPr>
            <a:picLocks noChangeAspect="1"/>
          </p:cNvPicPr>
          <p:nvPr/>
        </p:nvPicPr>
        <p:blipFill>
          <a:blip r:embed="rId3">
            <a:extLst>
              <a:ext uri="{28A0092B-C50C-407E-A947-70E740481C1C}">
                <a14:useLocalDpi xmlns:a14="http://schemas.microsoft.com/office/drawing/2010/main" val="0"/>
              </a:ext>
            </a:extLst>
          </a:blip>
          <a:srcRect l="9509" r="13190" b="20924"/>
          <a:stretch/>
        </p:blipFill>
        <p:spPr>
          <a:xfrm>
            <a:off x="4163642" y="5178857"/>
            <a:ext cx="2154031" cy="1635727"/>
          </a:xfrm>
          <a:prstGeom prst="rect">
            <a:avLst/>
          </a:prstGeom>
        </p:spPr>
      </p:pic>
      <p:pic>
        <p:nvPicPr>
          <p:cNvPr id="15" name="Picture 14" descr="A close-up of a sleeve coupling&#10;&#10;Description automatically generated">
            <a:extLst>
              <a:ext uri="{FF2B5EF4-FFF2-40B4-BE49-F238E27FC236}">
                <a16:creationId xmlns:a16="http://schemas.microsoft.com/office/drawing/2014/main" id="{69278A3A-81E0-670B-C5F6-79D15FE7CD98}"/>
              </a:ext>
            </a:extLst>
          </p:cNvPr>
          <p:cNvPicPr>
            <a:picLocks noChangeAspect="1"/>
          </p:cNvPicPr>
          <p:nvPr/>
        </p:nvPicPr>
        <p:blipFill>
          <a:blip r:embed="rId4">
            <a:extLst>
              <a:ext uri="{28A0092B-C50C-407E-A947-70E740481C1C}">
                <a14:useLocalDpi xmlns:a14="http://schemas.microsoft.com/office/drawing/2010/main" val="0"/>
              </a:ext>
            </a:extLst>
          </a:blip>
          <a:srcRect l="8467" t="29527" r="10784" b="4109"/>
          <a:stretch/>
        </p:blipFill>
        <p:spPr>
          <a:xfrm>
            <a:off x="6463145" y="5178857"/>
            <a:ext cx="2966905" cy="1635727"/>
          </a:xfrm>
          <a:prstGeom prst="rect">
            <a:avLst/>
          </a:prstGeom>
        </p:spPr>
      </p:pic>
      <p:sp>
        <p:nvSpPr>
          <p:cNvPr id="16" name="TextBox 15">
            <a:extLst>
              <a:ext uri="{FF2B5EF4-FFF2-40B4-BE49-F238E27FC236}">
                <a16:creationId xmlns:a16="http://schemas.microsoft.com/office/drawing/2014/main" id="{D397683A-19C4-FD49-4061-3A6D2ABF4E3B}"/>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(A)</a:t>
            </a:r>
          </a:p>
        </p:txBody>
      </p:sp>
    </p:spTree>
    <p:extLst>
      <p:ext uri="{BB962C8B-B14F-4D97-AF65-F5344CB8AC3E}">
        <p14:creationId xmlns:p14="http://schemas.microsoft.com/office/powerpoint/2010/main" val="312898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E853A-6772-9F97-1C33-128D6302E8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D87ED19-4DAE-FB06-47DB-967BD1441F2A}"/>
              </a:ext>
            </a:extLst>
          </p:cNvPr>
          <p:cNvSpPr txBox="1"/>
          <p:nvPr/>
        </p:nvSpPr>
        <p:spPr>
          <a:xfrm>
            <a:off x="-457199" y="654543"/>
            <a:ext cx="12649200" cy="6370975"/>
          </a:xfrm>
          <a:prstGeom prst="rect">
            <a:avLst/>
          </a:prstGeom>
          <a:noFill/>
        </p:spPr>
        <p:txBody>
          <a:bodyPr wrap="square">
            <a:spAutoFit/>
          </a:bodyPr>
          <a:lstStyle/>
          <a:p>
            <a:pPr lvl="1"/>
            <a:r>
              <a:rPr lang="en-US" sz="2400" u="sng" dirty="0">
                <a:solidFill>
                  <a:schemeClr val="bg1"/>
                </a:solidFill>
              </a:rPr>
              <a:t>Rigid Coupling</a:t>
            </a:r>
          </a:p>
          <a:p>
            <a:pPr marL="1257300" lvl="2" indent="-342900" algn="just">
              <a:buFont typeface="Arial" panose="020B0604020202020204" pitchFamily="34" charset="0"/>
              <a:buChar char="•"/>
            </a:pPr>
            <a:r>
              <a:rPr lang="en-US" sz="2400" u="sng" dirty="0">
                <a:solidFill>
                  <a:schemeClr val="bg1"/>
                </a:solidFill>
              </a:rPr>
              <a:t>Design considerations for Sleeve or Muff Coupling:</a:t>
            </a:r>
          </a:p>
          <a:p>
            <a:pPr marL="1714500" lvl="3" indent="-342900" algn="just">
              <a:buFont typeface="Arial" panose="020B0604020202020204" pitchFamily="34" charset="0"/>
              <a:buChar char="•"/>
            </a:pPr>
            <a:r>
              <a:rPr lang="en-US" sz="2400" dirty="0">
                <a:solidFill>
                  <a:schemeClr val="bg1"/>
                </a:solidFill>
              </a:rPr>
              <a:t>What do you think are the few parameters you need to consider?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r>
              <a:rPr lang="en-US" sz="2400" dirty="0">
                <a:solidFill>
                  <a:schemeClr val="bg1"/>
                </a:solidFill>
              </a:rPr>
              <a:t>The diameter of the shaft (d).</a:t>
            </a:r>
          </a:p>
          <a:p>
            <a:pPr marL="1714500" lvl="3" indent="-342900" algn="just">
              <a:buFont typeface="Arial" panose="020B0604020202020204" pitchFamily="34" charset="0"/>
              <a:buChar char="•"/>
            </a:pPr>
            <a:r>
              <a:rPr lang="en-US" sz="2400" dirty="0">
                <a:solidFill>
                  <a:schemeClr val="bg1"/>
                </a:solidFill>
              </a:rPr>
              <a:t>The dimensions of the sleeve (length - L and diameter - D).</a:t>
            </a:r>
          </a:p>
          <a:p>
            <a:pPr marL="1714500" lvl="3" indent="-342900" algn="just">
              <a:buFont typeface="Arial" panose="020B0604020202020204" pitchFamily="34" charset="0"/>
              <a:buChar char="•"/>
            </a:pPr>
            <a:r>
              <a:rPr lang="en-US" sz="2400" dirty="0">
                <a:solidFill>
                  <a:schemeClr val="bg1"/>
                </a:solidFill>
              </a:rPr>
              <a:t>The dimensions of the key (width and height/thickness).</a:t>
            </a:r>
          </a:p>
          <a:p>
            <a:pPr lvl="2" algn="just"/>
            <a:r>
              <a:rPr lang="en-US" sz="2400" dirty="0">
                <a:solidFill>
                  <a:schemeClr val="bg1"/>
                </a:solidFill>
              </a:rPr>
              <a:t>	</a:t>
            </a:r>
          </a:p>
        </p:txBody>
      </p:sp>
      <p:sp>
        <p:nvSpPr>
          <p:cNvPr id="9" name="Title 1">
            <a:extLst>
              <a:ext uri="{FF2B5EF4-FFF2-40B4-BE49-F238E27FC236}">
                <a16:creationId xmlns:a16="http://schemas.microsoft.com/office/drawing/2014/main" id="{467E6B11-6467-EF3E-D785-5FBCA14421E9}"/>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pic>
        <p:nvPicPr>
          <p:cNvPr id="3" name="Picture 2" descr="A diagram of a muffin&#10;&#10;Description automatically generated">
            <a:extLst>
              <a:ext uri="{FF2B5EF4-FFF2-40B4-BE49-F238E27FC236}">
                <a16:creationId xmlns:a16="http://schemas.microsoft.com/office/drawing/2014/main" id="{9822FFCB-875A-44E0-EB22-956F2331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21" y="2022075"/>
            <a:ext cx="5848350" cy="3187924"/>
          </a:xfrm>
          <a:prstGeom prst="rect">
            <a:avLst/>
          </a:prstGeom>
        </p:spPr>
      </p:pic>
      <p:sp>
        <p:nvSpPr>
          <p:cNvPr id="4" name="TextBox 3">
            <a:extLst>
              <a:ext uri="{FF2B5EF4-FFF2-40B4-BE49-F238E27FC236}">
                <a16:creationId xmlns:a16="http://schemas.microsoft.com/office/drawing/2014/main" id="{9C0CCFE8-6959-34B0-9458-645EC0BBC98E}"/>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(A)</a:t>
            </a:r>
          </a:p>
        </p:txBody>
      </p:sp>
    </p:spTree>
    <p:extLst>
      <p:ext uri="{BB962C8B-B14F-4D97-AF65-F5344CB8AC3E}">
        <p14:creationId xmlns:p14="http://schemas.microsoft.com/office/powerpoint/2010/main" val="19663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25328-15C7-9C0F-823B-4820A5D2F1E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7F8DA7-921D-DB15-1E1F-0EEBE2C671B8}"/>
              </a:ext>
            </a:extLst>
          </p:cNvPr>
          <p:cNvSpPr txBox="1"/>
          <p:nvPr/>
        </p:nvSpPr>
        <p:spPr>
          <a:xfrm>
            <a:off x="-457200" y="945489"/>
            <a:ext cx="12649200" cy="8956298"/>
          </a:xfrm>
          <a:prstGeom prst="rect">
            <a:avLst/>
          </a:prstGeom>
          <a:noFill/>
        </p:spPr>
        <p:txBody>
          <a:bodyPr wrap="square">
            <a:spAutoFit/>
          </a:bodyPr>
          <a:lstStyle/>
          <a:p>
            <a:pPr lvl="1"/>
            <a:r>
              <a:rPr lang="en-US" sz="2400" u="sng" dirty="0">
                <a:solidFill>
                  <a:schemeClr val="bg1"/>
                </a:solidFill>
              </a:rPr>
              <a:t>Rigid Coupling</a:t>
            </a:r>
          </a:p>
          <a:p>
            <a:pPr marL="1257300" lvl="2" indent="-342900" algn="just">
              <a:buFont typeface="Arial" panose="020B0604020202020204" pitchFamily="34" charset="0"/>
              <a:buChar char="•"/>
            </a:pPr>
            <a:r>
              <a:rPr lang="en-US" sz="2400" u="sng" dirty="0">
                <a:solidFill>
                  <a:schemeClr val="bg1"/>
                </a:solidFill>
              </a:rPr>
              <a:t>Design considerations for Sleeve or Muff Coupling:</a:t>
            </a:r>
          </a:p>
          <a:p>
            <a:pPr marL="1257300" lvl="2" indent="-342900" algn="just">
              <a:buFont typeface="Arial" panose="020B0604020202020204" pitchFamily="34" charset="0"/>
              <a:buChar char="•"/>
            </a:pPr>
            <a:endParaRPr lang="en-US" sz="2400" u="sng" dirty="0">
              <a:solidFill>
                <a:schemeClr val="bg1"/>
              </a:solidFill>
            </a:endParaRPr>
          </a:p>
          <a:p>
            <a:pPr marL="1714500" lvl="3" indent="-342900" algn="just">
              <a:buFont typeface="Arial" panose="020B0604020202020204" pitchFamily="34" charset="0"/>
              <a:buChar char="•"/>
            </a:pPr>
            <a:r>
              <a:rPr lang="en-US" sz="2400" dirty="0">
                <a:solidFill>
                  <a:schemeClr val="bg1"/>
                </a:solidFill>
              </a:rPr>
              <a:t>Assume that the sleeve coupling must transmit 15 kW at a speed of 360 RPM from one shaft to another. The allowable </a:t>
            </a:r>
            <a:r>
              <a:rPr lang="en-US" sz="2400" u="sng" dirty="0">
                <a:solidFill>
                  <a:schemeClr val="bg1"/>
                </a:solidFill>
              </a:rPr>
              <a:t>shear stress</a:t>
            </a:r>
            <a:r>
              <a:rPr lang="en-US" sz="2400" dirty="0">
                <a:solidFill>
                  <a:schemeClr val="bg1"/>
                </a:solidFill>
              </a:rPr>
              <a:t> for the shaft is 45 MPa.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r>
              <a:rPr lang="en-US" sz="2400" u="sng" dirty="0">
                <a:solidFill>
                  <a:schemeClr val="bg1"/>
                </a:solidFill>
              </a:rPr>
              <a:t>Step 1</a:t>
            </a:r>
            <a:r>
              <a:rPr lang="en-US" sz="2400" dirty="0">
                <a:solidFill>
                  <a:schemeClr val="bg1"/>
                </a:solidFill>
              </a:rPr>
              <a:t> involves finding the torque.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r>
              <a:rPr lang="en-US" sz="2400" u="sng" dirty="0">
                <a:solidFill>
                  <a:schemeClr val="bg1"/>
                </a:solidFill>
              </a:rPr>
              <a:t>Step 2</a:t>
            </a:r>
            <a:r>
              <a:rPr lang="en-US" sz="2400" dirty="0">
                <a:solidFill>
                  <a:schemeClr val="bg1"/>
                </a:solidFill>
              </a:rPr>
              <a:t> involves finding the shaft diameter (d, where T=pi*d</a:t>
            </a:r>
            <a:r>
              <a:rPr lang="en-US" sz="2400" baseline="30000" dirty="0">
                <a:solidFill>
                  <a:schemeClr val="bg1"/>
                </a:solidFill>
              </a:rPr>
              <a:t>3</a:t>
            </a:r>
            <a:r>
              <a:rPr lang="en-US" sz="2400" dirty="0">
                <a:solidFill>
                  <a:schemeClr val="bg1"/>
                </a:solidFill>
              </a:rPr>
              <a:t>*stress/16).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r>
              <a:rPr lang="en-US" sz="2400" u="sng" dirty="0">
                <a:solidFill>
                  <a:schemeClr val="bg1"/>
                </a:solidFill>
              </a:rPr>
              <a:t>Step 3</a:t>
            </a:r>
            <a:r>
              <a:rPr lang="en-US" sz="2400" dirty="0">
                <a:solidFill>
                  <a:schemeClr val="bg1"/>
                </a:solidFill>
              </a:rPr>
              <a:t> involves </a:t>
            </a:r>
            <a:r>
              <a:rPr lang="en-US" sz="2400" u="sng" dirty="0">
                <a:solidFill>
                  <a:schemeClr val="bg1"/>
                </a:solidFill>
              </a:rPr>
              <a:t>‘estimating</a:t>
            </a:r>
            <a:r>
              <a:rPr lang="en-US" sz="2400" dirty="0">
                <a:solidFill>
                  <a:schemeClr val="bg1"/>
                </a:solidFill>
              </a:rPr>
              <a:t>’ the sleeve diameter (D = 2d or 2d+13mm).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r>
              <a:rPr lang="en-US" sz="2400" u="sng" dirty="0">
                <a:solidFill>
                  <a:schemeClr val="bg1"/>
                </a:solidFill>
              </a:rPr>
              <a:t>Step 4</a:t>
            </a:r>
            <a:r>
              <a:rPr lang="en-US" sz="2400" dirty="0">
                <a:solidFill>
                  <a:schemeClr val="bg1"/>
                </a:solidFill>
              </a:rPr>
              <a:t> involves </a:t>
            </a:r>
            <a:r>
              <a:rPr lang="en-US" sz="2400" u="sng" dirty="0">
                <a:solidFill>
                  <a:schemeClr val="bg1"/>
                </a:solidFill>
              </a:rPr>
              <a:t>‘estimating</a:t>
            </a:r>
            <a:r>
              <a:rPr lang="en-US" sz="2400" dirty="0">
                <a:solidFill>
                  <a:schemeClr val="bg1"/>
                </a:solidFill>
              </a:rPr>
              <a:t>’ the sleeve length (Total L = 3 or 3.5d generally).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r>
              <a:rPr lang="en-US" sz="2400" u="sng" dirty="0">
                <a:solidFill>
                  <a:schemeClr val="bg1"/>
                </a:solidFill>
              </a:rPr>
              <a:t>Step 5</a:t>
            </a:r>
            <a:r>
              <a:rPr lang="en-US" sz="2400" dirty="0">
                <a:solidFill>
                  <a:schemeClr val="bg1"/>
                </a:solidFill>
              </a:rPr>
              <a:t> involves </a:t>
            </a:r>
            <a:r>
              <a:rPr lang="en-US" sz="2400" u="sng" dirty="0">
                <a:solidFill>
                  <a:schemeClr val="bg1"/>
                </a:solidFill>
              </a:rPr>
              <a:t>‘estimating</a:t>
            </a:r>
            <a:r>
              <a:rPr lang="en-US" sz="2400" dirty="0">
                <a:solidFill>
                  <a:schemeClr val="bg1"/>
                </a:solidFill>
              </a:rPr>
              <a:t>’ the dimensions of the key (w and h = 0.25d). </a:t>
            </a: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marL="1714500" lvl="3" indent="-342900" algn="just">
              <a:buFont typeface="Arial" panose="020B0604020202020204" pitchFamily="34" charset="0"/>
              <a:buChar char="•"/>
            </a:pPr>
            <a:endParaRPr lang="en-US" sz="2400" dirty="0">
              <a:solidFill>
                <a:schemeClr val="bg1"/>
              </a:solidFill>
            </a:endParaRPr>
          </a:p>
          <a:p>
            <a:pPr lvl="3" algn="just"/>
            <a:endParaRPr lang="en-US" sz="2400" dirty="0">
              <a:solidFill>
                <a:schemeClr val="bg1"/>
              </a:solidFill>
            </a:endParaRPr>
          </a:p>
        </p:txBody>
      </p:sp>
      <p:sp>
        <p:nvSpPr>
          <p:cNvPr id="9" name="Title 1">
            <a:extLst>
              <a:ext uri="{FF2B5EF4-FFF2-40B4-BE49-F238E27FC236}">
                <a16:creationId xmlns:a16="http://schemas.microsoft.com/office/drawing/2014/main" id="{7BB14CDE-5A4D-A8BA-A258-E0D24FB3D51C}"/>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sp>
        <p:nvSpPr>
          <p:cNvPr id="2" name="TextBox 1">
            <a:extLst>
              <a:ext uri="{FF2B5EF4-FFF2-40B4-BE49-F238E27FC236}">
                <a16:creationId xmlns:a16="http://schemas.microsoft.com/office/drawing/2014/main" id="{3CA2CA16-65D8-2A77-4A57-4887B3F1B4F2}"/>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(A)</a:t>
            </a:r>
          </a:p>
        </p:txBody>
      </p:sp>
    </p:spTree>
    <p:extLst>
      <p:ext uri="{BB962C8B-B14F-4D97-AF65-F5344CB8AC3E}">
        <p14:creationId xmlns:p14="http://schemas.microsoft.com/office/powerpoint/2010/main" val="88462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90DAB-7906-738E-FD81-66536A37BF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B054116-E113-E2C9-45CE-01828F56CAF5}"/>
              </a:ext>
            </a:extLst>
          </p:cNvPr>
          <p:cNvSpPr txBox="1"/>
          <p:nvPr/>
        </p:nvSpPr>
        <p:spPr>
          <a:xfrm>
            <a:off x="-457200" y="1090961"/>
            <a:ext cx="12649200" cy="1938992"/>
          </a:xfrm>
          <a:prstGeom prst="rect">
            <a:avLst/>
          </a:prstGeom>
          <a:noFill/>
        </p:spPr>
        <p:txBody>
          <a:bodyPr wrap="square">
            <a:spAutoFit/>
          </a:bodyPr>
          <a:lstStyle/>
          <a:p>
            <a:pPr lvl="1"/>
            <a:r>
              <a:rPr lang="en-US" sz="2400" u="sng" dirty="0">
                <a:solidFill>
                  <a:schemeClr val="bg1"/>
                </a:solidFill>
              </a:rPr>
              <a:t>Rigid Coupling</a:t>
            </a:r>
          </a:p>
          <a:p>
            <a:pPr marL="800100" lvl="1" indent="-342900">
              <a:buFont typeface="Arial" panose="020B0604020202020204" pitchFamily="34" charset="0"/>
              <a:buChar char="•"/>
            </a:pPr>
            <a:r>
              <a:rPr lang="en-US" sz="2400" u="sng" dirty="0">
                <a:solidFill>
                  <a:schemeClr val="bg1"/>
                </a:solidFill>
              </a:rPr>
              <a:t>Examples:</a:t>
            </a:r>
            <a:endParaRPr lang="en-US" sz="2400" dirty="0">
              <a:solidFill>
                <a:schemeClr val="bg1"/>
              </a:solidFill>
            </a:endParaRPr>
          </a:p>
          <a:p>
            <a:pPr marL="1257300" lvl="2" indent="-342900" algn="just">
              <a:buFont typeface="Arial" panose="020B0604020202020204" pitchFamily="34" charset="0"/>
              <a:buChar char="•"/>
            </a:pPr>
            <a:r>
              <a:rPr lang="en-US" sz="2400" u="sng" dirty="0">
                <a:solidFill>
                  <a:schemeClr val="bg1"/>
                </a:solidFill>
              </a:rPr>
              <a:t>Flange Coupling:</a:t>
            </a:r>
            <a:r>
              <a:rPr lang="en-US" sz="2400" dirty="0">
                <a:solidFill>
                  <a:schemeClr val="bg1"/>
                </a:solidFill>
              </a:rPr>
              <a:t> In marine propulsion, flange couplings are often used to connect the motor shaft with the ship’s propeller shaft. They constitute of flanges bolted together and provide high torque transmission. </a:t>
            </a:r>
          </a:p>
        </p:txBody>
      </p:sp>
      <p:sp>
        <p:nvSpPr>
          <p:cNvPr id="9" name="Title 1">
            <a:extLst>
              <a:ext uri="{FF2B5EF4-FFF2-40B4-BE49-F238E27FC236}">
                <a16:creationId xmlns:a16="http://schemas.microsoft.com/office/drawing/2014/main" id="{FA6B0CCD-6BF9-BB8E-C116-36F399B8A9FA}"/>
              </a:ext>
            </a:extLst>
          </p:cNvPr>
          <p:cNvSpPr>
            <a:spLocks noGrp="1"/>
          </p:cNvSpPr>
          <p:nvPr>
            <p:ph type="title"/>
          </p:nvPr>
        </p:nvSpPr>
        <p:spPr>
          <a:xfrm>
            <a:off x="1500056" y="-197744"/>
            <a:ext cx="9191880" cy="1142280"/>
          </a:xfrm>
        </p:spPr>
        <p:txBody>
          <a:bodyPr/>
          <a:lstStyle/>
          <a:p>
            <a:pPr algn="ctr"/>
            <a:r>
              <a:rPr lang="en-US" u="sng" dirty="0">
                <a:solidFill>
                  <a:schemeClr val="bg1"/>
                </a:solidFill>
              </a:rPr>
              <a:t>Types of Couplings</a:t>
            </a:r>
          </a:p>
        </p:txBody>
      </p:sp>
      <p:pic>
        <p:nvPicPr>
          <p:cNvPr id="3" name="Picture 2" descr="A diagram of a flange coupling&#10;&#10;Description automatically generated">
            <a:extLst>
              <a:ext uri="{FF2B5EF4-FFF2-40B4-BE49-F238E27FC236}">
                <a16:creationId xmlns:a16="http://schemas.microsoft.com/office/drawing/2014/main" id="{4264079B-0EE7-BFF2-B46A-A350CF657E21}"/>
              </a:ext>
            </a:extLst>
          </p:cNvPr>
          <p:cNvPicPr>
            <a:picLocks noChangeAspect="1"/>
          </p:cNvPicPr>
          <p:nvPr/>
        </p:nvPicPr>
        <p:blipFill>
          <a:blip r:embed="rId2">
            <a:extLst>
              <a:ext uri="{28A0092B-C50C-407E-A947-70E740481C1C}">
                <a14:useLocalDpi xmlns:a14="http://schemas.microsoft.com/office/drawing/2010/main" val="0"/>
              </a:ext>
            </a:extLst>
          </a:blip>
          <a:srcRect l="8909" t="22727" r="12000" b="10173"/>
          <a:stretch/>
        </p:blipFill>
        <p:spPr>
          <a:xfrm>
            <a:off x="935182" y="3487386"/>
            <a:ext cx="5579580" cy="2982191"/>
          </a:xfrm>
          <a:prstGeom prst="rect">
            <a:avLst/>
          </a:prstGeom>
        </p:spPr>
      </p:pic>
      <p:pic>
        <p:nvPicPr>
          <p:cNvPr id="5" name="Picture 4" descr="Diagram of a couple of bolts and nuts&#10;&#10;Description automatically generated">
            <a:extLst>
              <a:ext uri="{FF2B5EF4-FFF2-40B4-BE49-F238E27FC236}">
                <a16:creationId xmlns:a16="http://schemas.microsoft.com/office/drawing/2014/main" id="{C44BE2FE-A2FB-A351-23D4-210146C7F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41" y="3487385"/>
            <a:ext cx="5018110" cy="2982191"/>
          </a:xfrm>
          <a:prstGeom prst="rect">
            <a:avLst/>
          </a:prstGeom>
        </p:spPr>
      </p:pic>
      <p:sp>
        <p:nvSpPr>
          <p:cNvPr id="6" name="TextBox 5">
            <a:extLst>
              <a:ext uri="{FF2B5EF4-FFF2-40B4-BE49-F238E27FC236}">
                <a16:creationId xmlns:a16="http://schemas.microsoft.com/office/drawing/2014/main" id="{7968379C-4636-64A1-7DCC-2D8465BCFF2A}"/>
              </a:ext>
            </a:extLst>
          </p:cNvPr>
          <p:cNvSpPr txBox="1"/>
          <p:nvPr/>
        </p:nvSpPr>
        <p:spPr>
          <a:xfrm>
            <a:off x="0" y="759870"/>
            <a:ext cx="613063" cy="369332"/>
          </a:xfrm>
          <a:prstGeom prst="rect">
            <a:avLst/>
          </a:prstGeom>
          <a:noFill/>
        </p:spPr>
        <p:txBody>
          <a:bodyPr wrap="square" rtlCol="0">
            <a:spAutoFit/>
          </a:bodyPr>
          <a:lstStyle/>
          <a:p>
            <a:pPr algn="ctr"/>
            <a:r>
              <a:rPr lang="en-US" dirty="0">
                <a:solidFill>
                  <a:srgbClr val="FF0000"/>
                </a:solidFill>
                <a:highlight>
                  <a:srgbClr val="00FF00"/>
                </a:highlight>
              </a:rPr>
              <a:t>(A)</a:t>
            </a:r>
          </a:p>
        </p:txBody>
      </p:sp>
    </p:spTree>
    <p:extLst>
      <p:ext uri="{BB962C8B-B14F-4D97-AF65-F5344CB8AC3E}">
        <p14:creationId xmlns:p14="http://schemas.microsoft.com/office/powerpoint/2010/main" val="45845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576E-0974-266A-12A0-63C620BBBEE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660C06D-7B84-9608-C616-65F934ABAC07}"/>
              </a:ext>
            </a:extLst>
          </p:cNvPr>
          <p:cNvSpPr txBox="1"/>
          <p:nvPr/>
        </p:nvSpPr>
        <p:spPr>
          <a:xfrm>
            <a:off x="-457199" y="654543"/>
            <a:ext cx="12649200" cy="6001643"/>
          </a:xfrm>
          <a:prstGeom prst="rect">
            <a:avLst/>
          </a:prstGeom>
          <a:noFill/>
        </p:spPr>
        <p:txBody>
          <a:bodyPr wrap="square">
            <a:spAutoFit/>
          </a:bodyPr>
          <a:lstStyle/>
          <a:p>
            <a:pPr lvl="1"/>
            <a:r>
              <a:rPr lang="en-US" sz="2400" u="sng" dirty="0">
                <a:solidFill>
                  <a:schemeClr val="bg1"/>
                </a:solidFill>
              </a:rPr>
              <a:t>Flexible Coupling</a:t>
            </a:r>
          </a:p>
          <a:p>
            <a:pPr lvl="1" algn="ctr"/>
            <a:endParaRPr lang="en-US" sz="2400" u="sng" dirty="0">
              <a:solidFill>
                <a:schemeClr val="bg1"/>
              </a:solidFill>
            </a:endParaRPr>
          </a:p>
          <a:p>
            <a:pPr marL="800100" lvl="1" indent="-342900" algn="just">
              <a:buFont typeface="Arial" panose="020B0604020202020204" pitchFamily="34" charset="0"/>
              <a:buChar char="•"/>
            </a:pPr>
            <a:r>
              <a:rPr lang="en-US" sz="2400" dirty="0">
                <a:solidFill>
                  <a:schemeClr val="bg1"/>
                </a:solidFill>
              </a:rPr>
              <a:t>More versatile because they allow for a slight misalignment between shafts, which helps reduce wear and tear on connected components.</a:t>
            </a: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lvl="1" algn="just"/>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r>
              <a:rPr lang="en-US" sz="2400" dirty="0">
                <a:solidFill>
                  <a:schemeClr val="bg1"/>
                </a:solidFill>
              </a:rPr>
              <a:t>Types of misalignments: Angular, parallel or torsional (and others).</a:t>
            </a: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r>
              <a:rPr lang="en-US" sz="2400" u="sng" dirty="0">
                <a:solidFill>
                  <a:schemeClr val="bg1"/>
                </a:solidFill>
              </a:rPr>
              <a:t>Examples:</a:t>
            </a:r>
            <a:r>
              <a:rPr lang="en-US" sz="2400" dirty="0">
                <a:solidFill>
                  <a:schemeClr val="bg1"/>
                </a:solidFill>
              </a:rPr>
              <a:t> </a:t>
            </a:r>
          </a:p>
          <a:p>
            <a:pPr marL="1257300" lvl="2" indent="-342900" algn="just">
              <a:buFont typeface="Arial" panose="020B0604020202020204" pitchFamily="34" charset="0"/>
              <a:buChar char="•"/>
            </a:pPr>
            <a:r>
              <a:rPr lang="en-US" sz="2400" u="sng" dirty="0">
                <a:solidFill>
                  <a:schemeClr val="bg1"/>
                </a:solidFill>
              </a:rPr>
              <a:t>Jaw coupling:</a:t>
            </a:r>
            <a:r>
              <a:rPr lang="en-US" sz="2400" dirty="0">
                <a:solidFill>
                  <a:schemeClr val="bg1"/>
                </a:solidFill>
              </a:rPr>
              <a:t> They have two hubs with “jaws” and an elastomeric spider in between. The elastomer helps absorb shock and vibration, which is especially useful in pump systems where loads can vary due to fluid pressure changes. </a:t>
            </a:r>
          </a:p>
        </p:txBody>
      </p:sp>
      <p:sp>
        <p:nvSpPr>
          <p:cNvPr id="9" name="Title 1">
            <a:extLst>
              <a:ext uri="{FF2B5EF4-FFF2-40B4-BE49-F238E27FC236}">
                <a16:creationId xmlns:a16="http://schemas.microsoft.com/office/drawing/2014/main" id="{883F3E51-2702-905B-CE4E-D93EA9273CB7}"/>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sp>
        <p:nvSpPr>
          <p:cNvPr id="16" name="TextBox 15">
            <a:extLst>
              <a:ext uri="{FF2B5EF4-FFF2-40B4-BE49-F238E27FC236}">
                <a16:creationId xmlns:a16="http://schemas.microsoft.com/office/drawing/2014/main" id="{FBBF728E-1650-89A8-9388-9E2C94C50EB1}"/>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(B)</a:t>
            </a:r>
          </a:p>
        </p:txBody>
      </p:sp>
      <p:pic>
        <p:nvPicPr>
          <p:cNvPr id="4" name="Google Shape;103;p4">
            <a:extLst>
              <a:ext uri="{FF2B5EF4-FFF2-40B4-BE49-F238E27FC236}">
                <a16:creationId xmlns:a16="http://schemas.microsoft.com/office/drawing/2014/main" id="{CDE16767-69EE-D996-579C-87083D5E9377}"/>
              </a:ext>
            </a:extLst>
          </p:cNvPr>
          <p:cNvPicPr preferRelativeResize="0">
            <a:picLocks/>
          </p:cNvPicPr>
          <p:nvPr/>
        </p:nvPicPr>
        <p:blipFill rotWithShape="1">
          <a:blip r:embed="rId2">
            <a:alphaModFix/>
          </a:blip>
          <a:srcRect r="49149" b="57653"/>
          <a:stretch/>
        </p:blipFill>
        <p:spPr>
          <a:xfrm>
            <a:off x="1058602" y="2174144"/>
            <a:ext cx="3444555" cy="2128397"/>
          </a:xfrm>
          <a:prstGeom prst="rect">
            <a:avLst/>
          </a:prstGeom>
          <a:noFill/>
          <a:ln>
            <a:noFill/>
          </a:ln>
        </p:spPr>
      </p:pic>
      <p:pic>
        <p:nvPicPr>
          <p:cNvPr id="1026" name="Picture 2">
            <a:extLst>
              <a:ext uri="{FF2B5EF4-FFF2-40B4-BE49-F238E27FC236}">
                <a16:creationId xmlns:a16="http://schemas.microsoft.com/office/drawing/2014/main" id="{B754D92C-D0DF-6E27-3F6A-A191C800B7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27" b="58380"/>
          <a:stretch/>
        </p:blipFill>
        <p:spPr bwMode="auto">
          <a:xfrm>
            <a:off x="4733632" y="2174020"/>
            <a:ext cx="3092661" cy="2128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F8EED7B-9915-F601-966A-31BF2427E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27" t="42281" b="9695"/>
          <a:stretch/>
        </p:blipFill>
        <p:spPr bwMode="auto">
          <a:xfrm>
            <a:off x="8052955" y="2174144"/>
            <a:ext cx="2763981" cy="212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3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C514-0885-3F1E-5490-8BE97DEC1A4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A178CA5-61E6-C778-0400-154EECC09C6B}"/>
              </a:ext>
            </a:extLst>
          </p:cNvPr>
          <p:cNvSpPr txBox="1"/>
          <p:nvPr/>
        </p:nvSpPr>
        <p:spPr>
          <a:xfrm>
            <a:off x="-457199" y="654543"/>
            <a:ext cx="12649200" cy="6001643"/>
          </a:xfrm>
          <a:prstGeom prst="rect">
            <a:avLst/>
          </a:prstGeom>
          <a:noFill/>
        </p:spPr>
        <p:txBody>
          <a:bodyPr wrap="square">
            <a:spAutoFit/>
          </a:bodyPr>
          <a:lstStyle/>
          <a:p>
            <a:pPr lvl="1"/>
            <a:r>
              <a:rPr lang="en-US" sz="2400" u="sng" dirty="0">
                <a:solidFill>
                  <a:schemeClr val="bg1"/>
                </a:solidFill>
              </a:rPr>
              <a:t>Flexible Coupling</a:t>
            </a:r>
          </a:p>
          <a:p>
            <a:pPr marL="800100" lvl="1" indent="-342900" algn="just">
              <a:buFont typeface="Arial" panose="020B0604020202020204" pitchFamily="34" charset="0"/>
              <a:buChar char="•"/>
            </a:pPr>
            <a:r>
              <a:rPr lang="en-US" sz="2400" u="sng" dirty="0">
                <a:solidFill>
                  <a:schemeClr val="bg1"/>
                </a:solidFill>
              </a:rPr>
              <a:t>Examples:</a:t>
            </a:r>
            <a:r>
              <a:rPr lang="en-US" sz="2400" dirty="0">
                <a:solidFill>
                  <a:schemeClr val="bg1"/>
                </a:solidFill>
              </a:rPr>
              <a:t> </a:t>
            </a:r>
          </a:p>
          <a:p>
            <a:pPr marL="1257300" lvl="2" indent="-342900" algn="just">
              <a:buFont typeface="Arial" panose="020B0604020202020204" pitchFamily="34" charset="0"/>
              <a:buChar char="•"/>
            </a:pPr>
            <a:r>
              <a:rPr lang="en-US" sz="2400" u="sng" dirty="0">
                <a:solidFill>
                  <a:schemeClr val="bg1"/>
                </a:solidFill>
              </a:rPr>
              <a:t>Jaw coupling:</a:t>
            </a: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endParaRPr lang="en-US" sz="2400" u="sng" dirty="0">
              <a:solidFill>
                <a:schemeClr val="bg1"/>
              </a:solidFill>
            </a:endParaRPr>
          </a:p>
          <a:p>
            <a:pPr marL="1257300" lvl="2" indent="-342900" algn="just">
              <a:buFont typeface="Arial" panose="020B0604020202020204" pitchFamily="34" charset="0"/>
              <a:buChar char="•"/>
            </a:pPr>
            <a:r>
              <a:rPr lang="en-US" sz="2400" dirty="0">
                <a:solidFill>
                  <a:schemeClr val="bg1"/>
                </a:solidFill>
              </a:rPr>
              <a:t>Again, what do you think should be the design principles? Assume a motor connected to a pump for power transmission. </a:t>
            </a:r>
          </a:p>
          <a:p>
            <a:pPr marL="1714500" lvl="3" indent="-342900" algn="just">
              <a:buFont typeface="Arial" panose="020B0604020202020204" pitchFamily="34" charset="0"/>
              <a:buChar char="•"/>
            </a:pPr>
            <a:r>
              <a:rPr lang="en-US" sz="2400" dirty="0">
                <a:solidFill>
                  <a:schemeClr val="bg1"/>
                </a:solidFill>
              </a:rPr>
              <a:t>Torque, power and RPMs. </a:t>
            </a:r>
          </a:p>
          <a:p>
            <a:pPr marL="1714500" lvl="3" indent="-342900" algn="just">
              <a:buFont typeface="Arial" panose="020B0604020202020204" pitchFamily="34" charset="0"/>
              <a:buChar char="•"/>
            </a:pPr>
            <a:r>
              <a:rPr lang="en-US" sz="2400" dirty="0">
                <a:solidFill>
                  <a:schemeClr val="bg1"/>
                </a:solidFill>
              </a:rPr>
              <a:t>Elastomer materials (for the spider, under particular operating conditions). </a:t>
            </a:r>
          </a:p>
          <a:p>
            <a:pPr marL="1714500" lvl="3" indent="-342900" algn="just">
              <a:buFont typeface="Arial" panose="020B0604020202020204" pitchFamily="34" charset="0"/>
              <a:buChar char="•"/>
            </a:pPr>
            <a:r>
              <a:rPr lang="en-US" sz="2400" dirty="0">
                <a:solidFill>
                  <a:schemeClr val="bg1"/>
                </a:solidFill>
              </a:rPr>
              <a:t>Coupling sizes (diameter of the coupling jaw).  </a:t>
            </a:r>
          </a:p>
        </p:txBody>
      </p:sp>
      <p:sp>
        <p:nvSpPr>
          <p:cNvPr id="9" name="Title 1">
            <a:extLst>
              <a:ext uri="{FF2B5EF4-FFF2-40B4-BE49-F238E27FC236}">
                <a16:creationId xmlns:a16="http://schemas.microsoft.com/office/drawing/2014/main" id="{4F59CDA8-9506-7B0D-87BF-89013D5587BB}"/>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sp>
        <p:nvSpPr>
          <p:cNvPr id="16" name="TextBox 15">
            <a:extLst>
              <a:ext uri="{FF2B5EF4-FFF2-40B4-BE49-F238E27FC236}">
                <a16:creationId xmlns:a16="http://schemas.microsoft.com/office/drawing/2014/main" id="{1E6D7085-ECF5-DBF3-1729-5A48C47F85A8}"/>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(B)</a:t>
            </a:r>
          </a:p>
        </p:txBody>
      </p:sp>
      <p:pic>
        <p:nvPicPr>
          <p:cNvPr id="3" name="Picture 2" descr="A diagram of a motor shaft&#10;&#10;Description automatically generated">
            <a:extLst>
              <a:ext uri="{FF2B5EF4-FFF2-40B4-BE49-F238E27FC236}">
                <a16:creationId xmlns:a16="http://schemas.microsoft.com/office/drawing/2014/main" id="{D6C812A8-ECA2-348F-5BCC-4F270833B6FB}"/>
              </a:ext>
            </a:extLst>
          </p:cNvPr>
          <p:cNvPicPr>
            <a:picLocks noChangeAspect="1"/>
          </p:cNvPicPr>
          <p:nvPr/>
        </p:nvPicPr>
        <p:blipFill>
          <a:blip r:embed="rId2">
            <a:extLst>
              <a:ext uri="{28A0092B-C50C-407E-A947-70E740481C1C}">
                <a14:useLocalDpi xmlns:a14="http://schemas.microsoft.com/office/drawing/2010/main" val="0"/>
              </a:ext>
            </a:extLst>
          </a:blip>
          <a:srcRect t="24627" b="34136"/>
          <a:stretch/>
        </p:blipFill>
        <p:spPr>
          <a:xfrm>
            <a:off x="3008746" y="1125190"/>
            <a:ext cx="7832848" cy="3309411"/>
          </a:xfrm>
          <a:prstGeom prst="rect">
            <a:avLst/>
          </a:prstGeom>
        </p:spPr>
      </p:pic>
    </p:spTree>
    <p:extLst>
      <p:ext uri="{BB962C8B-B14F-4D97-AF65-F5344CB8AC3E}">
        <p14:creationId xmlns:p14="http://schemas.microsoft.com/office/powerpoint/2010/main" val="398679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88A2-876D-1F3D-882F-6D111468DE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BDB1383-A614-E95C-0FF2-538B61BA055B}"/>
              </a:ext>
            </a:extLst>
          </p:cNvPr>
          <p:cNvSpPr txBox="1"/>
          <p:nvPr/>
        </p:nvSpPr>
        <p:spPr>
          <a:xfrm>
            <a:off x="-457200" y="871799"/>
            <a:ext cx="12649200" cy="5262979"/>
          </a:xfrm>
          <a:prstGeom prst="rect">
            <a:avLst/>
          </a:prstGeom>
          <a:noFill/>
        </p:spPr>
        <p:txBody>
          <a:bodyPr wrap="square">
            <a:spAutoFit/>
          </a:bodyPr>
          <a:lstStyle/>
          <a:p>
            <a:pPr lvl="1"/>
            <a:r>
              <a:rPr lang="en-US" sz="2400" u="sng" dirty="0">
                <a:solidFill>
                  <a:schemeClr val="bg1"/>
                </a:solidFill>
              </a:rPr>
              <a:t>Flexible Coupling</a:t>
            </a:r>
          </a:p>
          <a:p>
            <a:pPr marL="800100" lvl="1" indent="-342900" algn="just">
              <a:buFont typeface="Arial" panose="020B0604020202020204" pitchFamily="34" charset="0"/>
              <a:buChar char="•"/>
            </a:pPr>
            <a:r>
              <a:rPr lang="en-US" sz="2400" u="sng" dirty="0">
                <a:solidFill>
                  <a:schemeClr val="bg1"/>
                </a:solidFill>
              </a:rPr>
              <a:t>Examples:</a:t>
            </a:r>
            <a:r>
              <a:rPr lang="en-US" sz="2400" dirty="0">
                <a:solidFill>
                  <a:schemeClr val="bg1"/>
                </a:solidFill>
              </a:rPr>
              <a:t> </a:t>
            </a:r>
          </a:p>
          <a:p>
            <a:pPr marL="1257300" lvl="2" indent="-342900" algn="just">
              <a:buFont typeface="Arial" panose="020B0604020202020204" pitchFamily="34" charset="0"/>
              <a:buChar char="•"/>
            </a:pPr>
            <a:r>
              <a:rPr lang="en-US" sz="2400" u="sng" dirty="0">
                <a:solidFill>
                  <a:schemeClr val="bg1"/>
                </a:solidFill>
              </a:rPr>
              <a:t>Disc Coupling:</a:t>
            </a:r>
            <a:r>
              <a:rPr lang="en-US" sz="2400" dirty="0">
                <a:solidFill>
                  <a:schemeClr val="bg1"/>
                </a:solidFill>
              </a:rPr>
              <a:t> In wind turbines, disc couplings are commonly used to connect the gearbox to the generator. They consist of thin, flexible metal discs that can handle angular, axial, and radial misalignment. Since wind turbines experience variable loads and slight shaft misalignments, disc couplings help ensure smooth power transmission even under fluctuating conditions.</a:t>
            </a:r>
          </a:p>
          <a:p>
            <a:pPr lvl="2" algn="just"/>
            <a:endParaRPr lang="en-US" sz="2400" dirty="0">
              <a:solidFill>
                <a:schemeClr val="bg1"/>
              </a:solidFill>
            </a:endParaRPr>
          </a:p>
          <a:p>
            <a:pPr marL="1257300" lvl="2" indent="-342900" algn="just">
              <a:buFont typeface="Arial" panose="020B0604020202020204" pitchFamily="34" charset="0"/>
              <a:buChar char="•"/>
            </a:pPr>
            <a:endParaRPr lang="en-US" sz="2400" dirty="0">
              <a:solidFill>
                <a:schemeClr val="bg1"/>
              </a:solidFill>
            </a:endParaRPr>
          </a:p>
          <a:p>
            <a:pPr marL="1257300" lvl="2" indent="-342900" algn="just">
              <a:buFont typeface="Arial" panose="020B0604020202020204" pitchFamily="34" charset="0"/>
              <a:buChar char="•"/>
            </a:pPr>
            <a:r>
              <a:rPr lang="en-US" sz="2400" u="sng" dirty="0">
                <a:solidFill>
                  <a:schemeClr val="bg1"/>
                </a:solidFill>
              </a:rPr>
              <a:t>Gear Coupling:</a:t>
            </a:r>
            <a:r>
              <a:rPr lang="en-US" sz="2400" dirty="0">
                <a:solidFill>
                  <a:schemeClr val="bg1"/>
                </a:solidFill>
              </a:rPr>
              <a:t> Heavy machinery, such as steel rolling mills, often use gear couplings due to their ability to handle high torque and slight misalignments. Gear couplings use toothed hubs that mesh together, allowing some flexibility. This is important in steel mills where shaft alignments may shift due to thermal expansion and other operational stresses.</a:t>
            </a:r>
          </a:p>
        </p:txBody>
      </p:sp>
      <p:sp>
        <p:nvSpPr>
          <p:cNvPr id="9" name="Title 1">
            <a:extLst>
              <a:ext uri="{FF2B5EF4-FFF2-40B4-BE49-F238E27FC236}">
                <a16:creationId xmlns:a16="http://schemas.microsoft.com/office/drawing/2014/main" id="{86720B17-28A1-9560-EDEB-C581827791F6}"/>
              </a:ext>
            </a:extLst>
          </p:cNvPr>
          <p:cNvSpPr>
            <a:spLocks noGrp="1"/>
          </p:cNvSpPr>
          <p:nvPr>
            <p:ph type="title"/>
          </p:nvPr>
        </p:nvSpPr>
        <p:spPr>
          <a:xfrm>
            <a:off x="1500056" y="-270481"/>
            <a:ext cx="9191880" cy="1142280"/>
          </a:xfrm>
        </p:spPr>
        <p:txBody>
          <a:bodyPr/>
          <a:lstStyle/>
          <a:p>
            <a:pPr algn="ctr"/>
            <a:r>
              <a:rPr lang="en-US" u="sng" dirty="0">
                <a:solidFill>
                  <a:schemeClr val="bg1"/>
                </a:solidFill>
              </a:rPr>
              <a:t>Types of Couplings</a:t>
            </a:r>
          </a:p>
        </p:txBody>
      </p:sp>
      <p:sp>
        <p:nvSpPr>
          <p:cNvPr id="16" name="TextBox 15">
            <a:extLst>
              <a:ext uri="{FF2B5EF4-FFF2-40B4-BE49-F238E27FC236}">
                <a16:creationId xmlns:a16="http://schemas.microsoft.com/office/drawing/2014/main" id="{6B71FE8B-E3F8-6714-D056-3B6060067869}"/>
              </a:ext>
            </a:extLst>
          </p:cNvPr>
          <p:cNvSpPr txBox="1"/>
          <p:nvPr/>
        </p:nvSpPr>
        <p:spPr>
          <a:xfrm>
            <a:off x="-9" y="300659"/>
            <a:ext cx="613063" cy="369332"/>
          </a:xfrm>
          <a:prstGeom prst="rect">
            <a:avLst/>
          </a:prstGeom>
          <a:noFill/>
        </p:spPr>
        <p:txBody>
          <a:bodyPr wrap="square" rtlCol="0">
            <a:spAutoFit/>
          </a:bodyPr>
          <a:lstStyle/>
          <a:p>
            <a:pPr algn="ctr"/>
            <a:r>
              <a:rPr lang="en-US" dirty="0">
                <a:solidFill>
                  <a:srgbClr val="FF0000"/>
                </a:solidFill>
                <a:highlight>
                  <a:srgbClr val="00FF00"/>
                </a:highlight>
              </a:rPr>
              <a:t>(B)</a:t>
            </a:r>
          </a:p>
        </p:txBody>
      </p:sp>
    </p:spTree>
    <p:extLst>
      <p:ext uri="{BB962C8B-B14F-4D97-AF65-F5344CB8AC3E}">
        <p14:creationId xmlns:p14="http://schemas.microsoft.com/office/powerpoint/2010/main" val="195237194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65638</TotalTime>
  <Words>965</Words>
  <Application>Microsoft Macintosh PowerPoint</Application>
  <PresentationFormat>Widescreen</PresentationFormat>
  <Paragraphs>158</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Georgia</vt:lpstr>
      <vt:lpstr>Symbol</vt:lpstr>
      <vt:lpstr>Times New Roman</vt:lpstr>
      <vt:lpstr>Wingdings</vt:lpstr>
      <vt:lpstr>2_Office Theme</vt:lpstr>
      <vt:lpstr>Office Theme</vt:lpstr>
      <vt:lpstr>PowerPoint Presentation</vt:lpstr>
      <vt:lpstr>Couplings </vt:lpstr>
      <vt:lpstr>Types of Couplings</vt:lpstr>
      <vt:lpstr>Types of Couplings</vt:lpstr>
      <vt:lpstr>Types of Couplings</vt:lpstr>
      <vt:lpstr>Types of Couplings</vt:lpstr>
      <vt:lpstr>Types of Couplings</vt:lpstr>
      <vt:lpstr>Types of Couplings</vt:lpstr>
      <vt:lpstr>Types of Couplings</vt:lpstr>
      <vt:lpstr>Types of Couplings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Syed Samar</dc:creator>
  <cp:lastModifiedBy>Samar Abbas</cp:lastModifiedBy>
  <cp:revision>1542</cp:revision>
  <dcterms:created xsi:type="dcterms:W3CDTF">2022-06-09T18:47:31Z</dcterms:created>
  <dcterms:modified xsi:type="dcterms:W3CDTF">2024-12-07T02:17:46Z</dcterms:modified>
</cp:coreProperties>
</file>