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9" r:id="rId2"/>
  </p:sldMasterIdLst>
  <p:notesMasterIdLst>
    <p:notesMasterId r:id="rId13"/>
  </p:notesMasterIdLst>
  <p:sldIdLst>
    <p:sldId id="256" r:id="rId3"/>
    <p:sldId id="440" r:id="rId4"/>
    <p:sldId id="441" r:id="rId5"/>
    <p:sldId id="442" r:id="rId6"/>
    <p:sldId id="443" r:id="rId7"/>
    <p:sldId id="439" r:id="rId8"/>
    <p:sldId id="444" r:id="rId9"/>
    <p:sldId id="445" r:id="rId10"/>
    <p:sldId id="446" r:id="rId11"/>
    <p:sldId id="44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3" autoAdjust="0"/>
    <p:restoredTop sz="94249" autoAdjust="0"/>
  </p:normalViewPr>
  <p:slideViewPr>
    <p:cSldViewPr snapToGrid="0">
      <p:cViewPr varScale="1">
        <p:scale>
          <a:sx n="123" d="100"/>
          <a:sy n="123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0C69-FE5A-754A-A7A1-6BEA723119E4}" type="datetimeFigureOut">
              <a:rPr lang="en-US" smtClean="0"/>
              <a:t>12/6/24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8D51A-F98C-384E-9D7E-25A3352A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64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764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789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1347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971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10363200" cy="4419600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2000"/>
            </a:lvl1pPr>
            <a:lvl2pPr>
              <a:buClr>
                <a:srgbClr val="FFC000"/>
              </a:buCl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5880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4659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2572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2244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0286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1536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subTitle"/>
          </p:nvPr>
        </p:nvSpPr>
        <p:spPr>
          <a:xfrm>
            <a:off x="1499760" y="2872440"/>
            <a:ext cx="9191880" cy="5296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446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1551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1480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66727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92155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9942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8933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752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3580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33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612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499760" y="2872440"/>
            <a:ext cx="9191880" cy="52963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023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765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911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662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203040" y="6575040"/>
            <a:ext cx="9400320" cy="360"/>
          </a:xfrm>
          <a:prstGeom prst="line">
            <a:avLst/>
          </a:prstGeom>
          <a:ln w="12600">
            <a:solidFill>
              <a:srgbClr val="E4002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" name="Picture 12"/>
          <p:cNvPicPr/>
          <p:nvPr/>
        </p:nvPicPr>
        <p:blipFill>
          <a:blip r:embed="rId15"/>
          <a:stretch/>
        </p:blipFill>
        <p:spPr>
          <a:xfrm>
            <a:off x="383760" y="231840"/>
            <a:ext cx="11423520" cy="925560"/>
          </a:xfrm>
          <a:prstGeom prst="rect">
            <a:avLst/>
          </a:prstGeom>
          <a:ln>
            <a:noFill/>
          </a:ln>
        </p:spPr>
      </p:pic>
      <p:pic>
        <p:nvPicPr>
          <p:cNvPr id="2" name="Picture 10"/>
          <p:cNvPicPr/>
          <p:nvPr/>
        </p:nvPicPr>
        <p:blipFill>
          <a:blip r:embed="rId16"/>
          <a:stretch/>
        </p:blipFill>
        <p:spPr>
          <a:xfrm>
            <a:off x="264600" y="207000"/>
            <a:ext cx="11662200" cy="6453000"/>
          </a:xfrm>
          <a:prstGeom prst="rect">
            <a:avLst/>
          </a:prstGeom>
          <a:ln>
            <a:noFill/>
          </a:ln>
        </p:spPr>
      </p:pic>
      <p:pic>
        <p:nvPicPr>
          <p:cNvPr id="3" name="Picture 13"/>
          <p:cNvPicPr/>
          <p:nvPr/>
        </p:nvPicPr>
        <p:blipFill>
          <a:blip r:embed="rId17"/>
          <a:stretch/>
        </p:blipFill>
        <p:spPr>
          <a:xfrm>
            <a:off x="10685880" y="524520"/>
            <a:ext cx="895680" cy="735840"/>
          </a:xfrm>
          <a:prstGeom prst="rect">
            <a:avLst/>
          </a:prstGeom>
          <a:ln>
            <a:noFill/>
          </a:ln>
        </p:spPr>
      </p:pic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1499760" y="2872440"/>
            <a:ext cx="9191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330247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Line 1"/>
          <p:cNvSpPr/>
          <p:nvPr/>
        </p:nvSpPr>
        <p:spPr>
          <a:xfrm>
            <a:off x="203040" y="6575040"/>
            <a:ext cx="9400320" cy="360"/>
          </a:xfrm>
          <a:prstGeom prst="line">
            <a:avLst/>
          </a:prstGeom>
          <a:ln w="12600">
            <a:solidFill>
              <a:srgbClr val="E4002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1" name="Picture 12"/>
          <p:cNvPicPr/>
          <p:nvPr/>
        </p:nvPicPr>
        <p:blipFill>
          <a:blip r:embed="rId14"/>
          <a:stretch/>
        </p:blipFill>
        <p:spPr>
          <a:xfrm>
            <a:off x="383760" y="231840"/>
            <a:ext cx="11423520" cy="925560"/>
          </a:xfrm>
          <a:prstGeom prst="rect">
            <a:avLst/>
          </a:prstGeom>
          <a:ln>
            <a:noFill/>
          </a:ln>
        </p:spPr>
      </p:pic>
      <p:pic>
        <p:nvPicPr>
          <p:cNvPr id="122" name="Picture 7"/>
          <p:cNvPicPr/>
          <p:nvPr/>
        </p:nvPicPr>
        <p:blipFill>
          <a:blip r:embed="rId15"/>
          <a:stretch/>
        </p:blipFill>
        <p:spPr>
          <a:xfrm>
            <a:off x="0" y="0"/>
            <a:ext cx="12191400" cy="6857280"/>
          </a:xfrm>
          <a:prstGeom prst="rect">
            <a:avLst/>
          </a:prstGeom>
          <a:ln>
            <a:noFill/>
          </a:ln>
        </p:spPr>
      </p:pic>
      <p:pic>
        <p:nvPicPr>
          <p:cNvPr id="123" name="Picture 8"/>
          <p:cNvPicPr/>
          <p:nvPr/>
        </p:nvPicPr>
        <p:blipFill>
          <a:blip r:embed="rId16"/>
          <a:stretch/>
        </p:blipFill>
        <p:spPr>
          <a:xfrm>
            <a:off x="10958760" y="285480"/>
            <a:ext cx="895680" cy="735840"/>
          </a:xfrm>
          <a:prstGeom prst="rect">
            <a:avLst/>
          </a:prstGeom>
          <a:ln>
            <a:noFill/>
          </a:ln>
        </p:spPr>
      </p:pic>
      <p:sp>
        <p:nvSpPr>
          <p:cNvPr id="124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250241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ustomShape 1"/>
          <p:cNvSpPr/>
          <p:nvPr/>
        </p:nvSpPr>
        <p:spPr>
          <a:xfrm>
            <a:off x="640080" y="2693880"/>
            <a:ext cx="1063692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50" name="CustomShape 2"/>
          <p:cNvSpPr/>
          <p:nvPr/>
        </p:nvSpPr>
        <p:spPr>
          <a:xfrm>
            <a:off x="1828800" y="4235400"/>
            <a:ext cx="8533800" cy="149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-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Georgia"/>
              </a:rPr>
              <a:t>Syed Samar Abbas 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51" name="Line 3"/>
          <p:cNvSpPr/>
          <p:nvPr/>
        </p:nvSpPr>
        <p:spPr>
          <a:xfrm>
            <a:off x="4082400" y="4326860"/>
            <a:ext cx="4026600" cy="360"/>
          </a:xfrm>
          <a:prstGeom prst="line">
            <a:avLst/>
          </a:prstGeom>
          <a:ln w="9360">
            <a:solidFill>
              <a:srgbClr val="FF0000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D795D1-05F5-44ED-BCBE-54CED6F44376}"/>
              </a:ext>
            </a:extLst>
          </p:cNvPr>
          <p:cNvSpPr txBox="1"/>
          <p:nvPr/>
        </p:nvSpPr>
        <p:spPr>
          <a:xfrm>
            <a:off x="379675" y="1722191"/>
            <a:ext cx="114320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Mechanical Power Transmission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MMET 301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1CEC5-40BF-2950-E47A-6FE606E2A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3DCC1-C368-3C2E-5CDE-BF79C569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056" y="-197744"/>
            <a:ext cx="9191880" cy="1142280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Numerical Problem on Gearbox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92EF214-214A-7DE7-1214-FD2CCA42DEC9}"/>
              </a:ext>
            </a:extLst>
          </p:cNvPr>
          <p:cNvSpPr txBox="1">
            <a:spLocks/>
          </p:cNvSpPr>
          <p:nvPr/>
        </p:nvSpPr>
        <p:spPr>
          <a:xfrm>
            <a:off x="162906" y="3225281"/>
            <a:ext cx="11866180" cy="1142280"/>
          </a:xfrm>
          <a:prstGeom prst="rect">
            <a:avLst/>
          </a:prstGeom>
        </p:spPr>
        <p:txBody>
          <a:bodyPr lIns="0" tIns="0" rIns="0" b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700" dirty="0">
                <a:solidFill>
                  <a:schemeClr val="bg1"/>
                </a:solidFill>
              </a:rPr>
              <a:t>A car gearbox has the following gear ratios for different gears:</a:t>
            </a:r>
          </a:p>
          <a:p>
            <a:pPr algn="just"/>
            <a:endParaRPr lang="en-US" sz="2700" dirty="0">
              <a:solidFill>
                <a:schemeClr val="bg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1st Gear Ratio = 3.5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2nd Gear Ratio = 2.0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3rd Gear Ratio = 1.2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4th Gear Ratio = 0.9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Differential (final drive) Gear Ratio = 4.0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700" dirty="0">
              <a:solidFill>
                <a:schemeClr val="bg1"/>
              </a:solidFill>
            </a:endParaRP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The engine is running at 3000 rpm, and the car has tires with an effective diameter of 0.6 meters. Assume no slippage between the tires and the road.</a:t>
            </a:r>
          </a:p>
          <a:p>
            <a:pPr algn="just"/>
            <a:endParaRPr lang="en-US" sz="2700" dirty="0">
              <a:solidFill>
                <a:schemeClr val="bg1"/>
              </a:solidFill>
            </a:endParaRP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Calculate the speed of the car (in m/s and km/h) when it is in:</a:t>
            </a: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a) 1st gear</a:t>
            </a: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b) 2nd gear</a:t>
            </a: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c) 4th gear</a:t>
            </a:r>
          </a:p>
          <a:p>
            <a:pPr algn="just"/>
            <a:endParaRPr lang="en-US" sz="2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85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4757CC-0BF8-AFD5-8EC1-0104EFE73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00D76-4964-8D12-6832-EB712D9FD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056" y="-197744"/>
            <a:ext cx="9191880" cy="1142280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Introduction to Gears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8278F5-1D13-5D2C-A226-ACE322B63F33}"/>
              </a:ext>
            </a:extLst>
          </p:cNvPr>
          <p:cNvSpPr txBox="1"/>
          <p:nvPr/>
        </p:nvSpPr>
        <p:spPr>
          <a:xfrm>
            <a:off x="173086" y="1018224"/>
            <a:ext cx="1184582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By definition:</a:t>
            </a:r>
            <a:r>
              <a:rPr lang="en-US" sz="2400" dirty="0">
                <a:solidFill>
                  <a:schemeClr val="bg1"/>
                </a:solidFill>
              </a:rPr>
              <a:t> Toothed wheels or cylinders that mesh together to: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Transmit motion;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or change the speed;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or change the direction of mechanical energy.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lvl="1" algn="ctr"/>
            <a:r>
              <a:rPr lang="en-US" sz="2400" u="sng" dirty="0">
                <a:solidFill>
                  <a:schemeClr val="bg1"/>
                </a:solidFill>
              </a:rPr>
              <a:t>TYPES OF GEARS</a:t>
            </a:r>
          </a:p>
          <a:p>
            <a:pPr lvl="1"/>
            <a:endParaRPr lang="en-US" sz="2400" u="sng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Spur Gears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These have straight teeth and are mounted on parallel shafts.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They are efficient and commonly used for moderate-speed applications.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They tend to be noisy at high speeds.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Load only in the radial direction, no axial load.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Standard pressure angles are 14.5 and 20 degrees.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" name="Picture 3" descr="A close-up of a couple of gears&#10;&#10;Description automatically generated">
            <a:extLst>
              <a:ext uri="{FF2B5EF4-FFF2-40B4-BE49-F238E27FC236}">
                <a16:creationId xmlns:a16="http://schemas.microsoft.com/office/drawing/2014/main" id="{86032A7E-F92F-C8E3-6E41-3033A0BB5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425" y="1582026"/>
            <a:ext cx="4073481" cy="231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03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E0145-6725-3179-C82C-A1EC56433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46DE6-7B6D-7B64-CBFD-6B35383B3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056" y="-197744"/>
            <a:ext cx="9191880" cy="1142280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Introduction to Gears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18574A-EC86-3228-9783-7744D16D83D3}"/>
              </a:ext>
            </a:extLst>
          </p:cNvPr>
          <p:cNvSpPr txBox="1"/>
          <p:nvPr/>
        </p:nvSpPr>
        <p:spPr>
          <a:xfrm>
            <a:off x="173086" y="1018224"/>
            <a:ext cx="1184582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US" sz="2400" u="sng" dirty="0">
                <a:solidFill>
                  <a:schemeClr val="bg1"/>
                </a:solidFill>
              </a:rPr>
              <a:t>TYPES OF GEARS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Helical Gears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These gears have teeth angled at a specific angle to the gear axis, creating a helix shape – helix angle ranges from 0 to 45 degrees.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They can transmit motion between parallel or perpendicular shafts.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Helical gears are quieter and can handle higher loads than spur gears due to gradual tooth engagement.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" name="Picture 3" descr="A close-up of several gears&#10;&#10;Description automatically generated">
            <a:extLst>
              <a:ext uri="{FF2B5EF4-FFF2-40B4-BE49-F238E27FC236}">
                <a16:creationId xmlns:a16="http://schemas.microsoft.com/office/drawing/2014/main" id="{4DB05B43-D90E-F637-09A5-DC162034C2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507" y="3795405"/>
            <a:ext cx="4953000" cy="2882900"/>
          </a:xfrm>
          <a:prstGeom prst="rect">
            <a:avLst/>
          </a:prstGeom>
        </p:spPr>
      </p:pic>
      <p:pic>
        <p:nvPicPr>
          <p:cNvPr id="6" name="Picture 5" descr="A diagram of a mechanical gear&#10;&#10;Description automatically generated">
            <a:extLst>
              <a:ext uri="{FF2B5EF4-FFF2-40B4-BE49-F238E27FC236}">
                <a16:creationId xmlns:a16="http://schemas.microsoft.com/office/drawing/2014/main" id="{86786EB3-3DC8-6D31-8050-AB0C98630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3" t="14434" r="3796" b="15258"/>
          <a:stretch/>
        </p:blipFill>
        <p:spPr>
          <a:xfrm>
            <a:off x="6866209" y="3640044"/>
            <a:ext cx="4953000" cy="303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127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116EE2-2AB5-14C7-6D9B-3BF761396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D84ED-161F-847D-8E41-33F82417C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056" y="-197744"/>
            <a:ext cx="9191880" cy="1142280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Introduction to Gears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ED8C58-D79C-3AC6-73B3-E00266CD5B08}"/>
              </a:ext>
            </a:extLst>
          </p:cNvPr>
          <p:cNvSpPr txBox="1"/>
          <p:nvPr/>
        </p:nvSpPr>
        <p:spPr>
          <a:xfrm>
            <a:off x="-76296" y="944536"/>
            <a:ext cx="1184582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US" sz="2400" u="sng" dirty="0">
                <a:solidFill>
                  <a:schemeClr val="bg1"/>
                </a:solidFill>
              </a:rPr>
              <a:t>TYPES OF GEARS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Bevel Gears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These gears have cone-shaped teeth and are used to change the axis of rotation.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Typically used for shafts intersecting at 90 degrees, but other angles are also possible.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Common in automotive applications.</a:t>
            </a:r>
          </a:p>
        </p:txBody>
      </p:sp>
      <p:pic>
        <p:nvPicPr>
          <p:cNvPr id="5" name="Picture 4" descr="A close-up of a gear&#10;&#10;Description automatically generated">
            <a:extLst>
              <a:ext uri="{FF2B5EF4-FFF2-40B4-BE49-F238E27FC236}">
                <a16:creationId xmlns:a16="http://schemas.microsoft.com/office/drawing/2014/main" id="{5AD454F7-FE5C-E97F-564D-3D007173FF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435" y="3864499"/>
            <a:ext cx="4609121" cy="271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82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297AC-CE5B-04A0-D92C-0DAE7ABF3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2F368-E785-D42E-63D1-888C01AFB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056" y="-197744"/>
            <a:ext cx="9191880" cy="1142280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Introduction to Gears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27CFCF-D229-C580-FA61-DDF5F85C7E21}"/>
              </a:ext>
            </a:extLst>
          </p:cNvPr>
          <p:cNvSpPr txBox="1"/>
          <p:nvPr/>
        </p:nvSpPr>
        <p:spPr>
          <a:xfrm>
            <a:off x="173086" y="1018224"/>
            <a:ext cx="118458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US" sz="2400" u="sng" dirty="0">
                <a:solidFill>
                  <a:schemeClr val="bg1"/>
                </a:solidFill>
              </a:rPr>
              <a:t>TYPES OF GEARS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Worm Gears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Consists of a worm (screw-like gear) and a worm wheel (gear).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 worm is typically the driver while the wheel is typically the driven gear.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Common in conveyors, elevators, and tuning mechanisms.</a:t>
            </a:r>
          </a:p>
        </p:txBody>
      </p:sp>
      <p:pic>
        <p:nvPicPr>
          <p:cNvPr id="4" name="Picture 3" descr="A close-up of a worm gear&#10;&#10;Description automatically generated">
            <a:extLst>
              <a:ext uri="{FF2B5EF4-FFF2-40B4-BE49-F238E27FC236}">
                <a16:creationId xmlns:a16="http://schemas.microsoft.com/office/drawing/2014/main" id="{37ADD034-AD26-CB51-B12B-5FE5DFBA63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8" t="23295" r="10186" b="9732"/>
          <a:stretch/>
        </p:blipFill>
        <p:spPr>
          <a:xfrm>
            <a:off x="3647073" y="2957216"/>
            <a:ext cx="4897845" cy="381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72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34A17C-84AE-CD5C-9E6B-4FF0277C2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1AA0A-3DA5-2878-6F4D-875A4DEB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056" y="-197744"/>
            <a:ext cx="9191880" cy="1142280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Introduction to Gears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A1208B-7FBA-F6D6-FCA4-576CB61E4F60}"/>
              </a:ext>
            </a:extLst>
          </p:cNvPr>
          <p:cNvSpPr txBox="1"/>
          <p:nvPr/>
        </p:nvSpPr>
        <p:spPr>
          <a:xfrm>
            <a:off x="173086" y="797507"/>
            <a:ext cx="1184582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Backlash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The amount of clearance between two mated gear teeth.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It is also defined as the amount of lost motion due to clearance or slackness when movement is reversed, and contact is re-established.</a:t>
            </a:r>
          </a:p>
          <a:p>
            <a:pPr algn="just"/>
            <a:endParaRPr lang="en-US" sz="2400" u="sng" dirty="0">
              <a:solidFill>
                <a:schemeClr val="bg1"/>
              </a:solidFill>
            </a:endParaRPr>
          </a:p>
          <a:p>
            <a:pPr algn="just"/>
            <a:endParaRPr lang="en-US" sz="2400" u="sng" dirty="0">
              <a:solidFill>
                <a:schemeClr val="bg1"/>
              </a:solidFill>
            </a:endParaRPr>
          </a:p>
          <a:p>
            <a:pPr algn="just"/>
            <a:endParaRPr lang="en-US" sz="2400" u="sng" dirty="0">
              <a:solidFill>
                <a:schemeClr val="bg1"/>
              </a:solidFill>
            </a:endParaRPr>
          </a:p>
          <a:p>
            <a:pPr algn="just"/>
            <a:endParaRPr lang="en-US" sz="2400" u="sng" dirty="0">
              <a:solidFill>
                <a:schemeClr val="bg1"/>
              </a:solidFill>
            </a:endParaRPr>
          </a:p>
          <a:p>
            <a:pPr algn="just"/>
            <a:endParaRPr lang="en-US" sz="2400" u="sng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Pressure Angle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u="sng" dirty="0">
              <a:solidFill>
                <a:schemeClr val="bg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Also known as the angle of obliquity, it is the angle 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</a:rPr>
              <a:t>         between the tooth face and the gear wheel tangent.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Can we define it in terms of pitch circle?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7" descr="A diagram of a running diagram&#10;&#10;Description automatically generated with medium confidence">
            <a:extLst>
              <a:ext uri="{FF2B5EF4-FFF2-40B4-BE49-F238E27FC236}">
                <a16:creationId xmlns:a16="http://schemas.microsoft.com/office/drawing/2014/main" id="{C7A1964A-DD95-3700-6428-5933D4571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156" y="2344899"/>
            <a:ext cx="4000500" cy="1663700"/>
          </a:xfrm>
          <a:prstGeom prst="rect">
            <a:avLst/>
          </a:prstGeom>
        </p:spPr>
      </p:pic>
      <p:pic>
        <p:nvPicPr>
          <p:cNvPr id="10" name="Picture 9" descr="A diagram of a pitch circle&#10;&#10;Description automatically generated">
            <a:extLst>
              <a:ext uri="{FF2B5EF4-FFF2-40B4-BE49-F238E27FC236}">
                <a16:creationId xmlns:a16="http://schemas.microsoft.com/office/drawing/2014/main" id="{03878251-D60A-0A47-BF46-5B4E49FAA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027" y="2344900"/>
            <a:ext cx="3327398" cy="1663699"/>
          </a:xfrm>
          <a:prstGeom prst="rect">
            <a:avLst/>
          </a:prstGeom>
        </p:spPr>
      </p:pic>
      <p:pic>
        <p:nvPicPr>
          <p:cNvPr id="12" name="Picture 11" descr="A diagram of angles and profile angles&#10;&#10;Description automatically generated with medium confidence">
            <a:extLst>
              <a:ext uri="{FF2B5EF4-FFF2-40B4-BE49-F238E27FC236}">
                <a16:creationId xmlns:a16="http://schemas.microsoft.com/office/drawing/2014/main" id="{8AA69ABE-9B19-3FC0-BCB9-6BB12C8BE1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275" b="48961"/>
          <a:stretch/>
        </p:blipFill>
        <p:spPr>
          <a:xfrm>
            <a:off x="8426343" y="4145818"/>
            <a:ext cx="2893298" cy="252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9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297AC-CE5B-04A0-D92C-0DAE7ABF3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2F368-E785-D42E-63D1-888C01AFB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056" y="-197744"/>
            <a:ext cx="9191880" cy="1142280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Numerical Problem on Gears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9958561-9387-3229-FE9F-4AD388ADFD1B}"/>
              </a:ext>
            </a:extLst>
          </p:cNvPr>
          <p:cNvSpPr txBox="1">
            <a:spLocks/>
          </p:cNvSpPr>
          <p:nvPr/>
        </p:nvSpPr>
        <p:spPr>
          <a:xfrm>
            <a:off x="189186" y="3130688"/>
            <a:ext cx="11866180" cy="1142280"/>
          </a:xfrm>
          <a:prstGeom prst="rect">
            <a:avLst/>
          </a:prstGeom>
        </p:spPr>
        <p:txBody>
          <a:bodyPr lIns="0" tIns="0" rIns="0" b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700" dirty="0">
                <a:solidFill>
                  <a:schemeClr val="bg1"/>
                </a:solidFill>
              </a:rPr>
              <a:t>A spur gear system consists of Gear A and Gear B, in mesh. </a:t>
            </a: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Gear A is the driving gear, and Gear B is the driven gear. The following information is provided:</a:t>
            </a:r>
          </a:p>
          <a:p>
            <a:pPr algn="just"/>
            <a:endParaRPr lang="en-US" sz="27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Number of teeth on Gear A = 20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Number of teeth on Gear B = 50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Torque applied on Gear A = 30 Nm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Input speed of Gear A = 1200 rpm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Diametral pitch (P) of both gears = 5 teeth per inch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Assume no losses in power transmission.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700" dirty="0">
              <a:solidFill>
                <a:schemeClr val="bg1"/>
              </a:solidFill>
            </a:endParaRP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a) Calculate the gear ratio between Gear A and Gear B.</a:t>
            </a: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b) Determine the rotational speed of Gear B.</a:t>
            </a: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c) Calculate the torque on Gear B.</a:t>
            </a: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d) Determine the power transmitted through the system.</a:t>
            </a: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e) Calculate the pitch diameters of Gear A and Gear B – Gear Ratio?</a:t>
            </a:r>
          </a:p>
        </p:txBody>
      </p:sp>
    </p:spTree>
    <p:extLst>
      <p:ext uri="{BB962C8B-B14F-4D97-AF65-F5344CB8AC3E}">
        <p14:creationId xmlns:p14="http://schemas.microsoft.com/office/powerpoint/2010/main" val="368948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DCCE9-A2EE-0067-2967-DE0D9A223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BF11B-1B9B-0664-28F1-AD05935E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056" y="-197744"/>
            <a:ext cx="9191880" cy="1142280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Numerical Problem on Gears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712A17D-A2A0-7A41-1EC3-DEC54DE63899}"/>
              </a:ext>
            </a:extLst>
          </p:cNvPr>
          <p:cNvSpPr txBox="1">
            <a:spLocks/>
          </p:cNvSpPr>
          <p:nvPr/>
        </p:nvSpPr>
        <p:spPr>
          <a:xfrm>
            <a:off x="189186" y="3130688"/>
            <a:ext cx="11866180" cy="1142280"/>
          </a:xfrm>
          <a:prstGeom prst="rect">
            <a:avLst/>
          </a:prstGeom>
        </p:spPr>
        <p:txBody>
          <a:bodyPr lIns="0" tIns="0" rIns="0" b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700" dirty="0">
                <a:solidFill>
                  <a:schemeClr val="bg1"/>
                </a:solidFill>
              </a:rPr>
              <a:t>A spur gear system consists of Gear A and Gear B, in mesh. </a:t>
            </a: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Gear A is the driving gear, and Gear B is the driven gear. The following information is provided:</a:t>
            </a:r>
          </a:p>
          <a:p>
            <a:pPr algn="just"/>
            <a:endParaRPr lang="en-US" sz="2700" dirty="0">
              <a:solidFill>
                <a:schemeClr val="bg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Number of teeth on Gear A = 20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Number of teeth on Gear B = 50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Torque applied on Gear A = 30 Nm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Input speed of Gear A = 1200 rpm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</a:rPr>
              <a:t>Diametral pitch (P) of both gears = 5 teeth per inch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bg1"/>
                </a:solidFill>
                <a:highlight>
                  <a:srgbClr val="00FF00"/>
                </a:highlight>
              </a:rPr>
              <a:t>Assume no losses in power transmission.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700" dirty="0">
              <a:solidFill>
                <a:schemeClr val="bg1"/>
              </a:solidFill>
            </a:endParaRP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a) Let’s say that our assumption is wrong! What happens now? </a:t>
            </a:r>
          </a:p>
          <a:p>
            <a:pPr algn="just"/>
            <a:r>
              <a:rPr lang="en-US" sz="2700" dirty="0">
                <a:solidFill>
                  <a:schemeClr val="bg1"/>
                </a:solidFill>
              </a:rPr>
              <a:t>b) Calculate the torque on Gear B if the efficiency is 92%. </a:t>
            </a:r>
          </a:p>
        </p:txBody>
      </p:sp>
    </p:spTree>
    <p:extLst>
      <p:ext uri="{BB962C8B-B14F-4D97-AF65-F5344CB8AC3E}">
        <p14:creationId xmlns:p14="http://schemas.microsoft.com/office/powerpoint/2010/main" val="4049280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063CB1-2BC1-795F-10AC-57B0AD0B0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19514-6DC7-F75C-2B8E-0E898239D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0056" y="-197744"/>
            <a:ext cx="9191880" cy="1142280"/>
          </a:xfrm>
        </p:spPr>
        <p:txBody>
          <a:bodyPr/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Gear Box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11C7CA-AC8B-AD3C-435D-9FA5FD0795C6}"/>
              </a:ext>
            </a:extLst>
          </p:cNvPr>
          <p:cNvSpPr txBox="1"/>
          <p:nvPr/>
        </p:nvSpPr>
        <p:spPr>
          <a:xfrm>
            <a:off x="0" y="1018108"/>
            <a:ext cx="118458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/>
            <a:r>
              <a:rPr lang="en-US" sz="2400" u="sng" dirty="0">
                <a:solidFill>
                  <a:schemeClr val="bg1"/>
                </a:solidFill>
              </a:rPr>
              <a:t>By definition:</a:t>
            </a:r>
            <a:r>
              <a:rPr lang="en-US" sz="2400" dirty="0">
                <a:solidFill>
                  <a:schemeClr val="bg1"/>
                </a:solidFill>
              </a:rPr>
              <a:t>  A gearbox is a mechanical device that uses a </a:t>
            </a:r>
            <a:r>
              <a:rPr lang="en-US" sz="2400" u="sng" dirty="0">
                <a:solidFill>
                  <a:schemeClr val="bg1"/>
                </a:solidFill>
              </a:rPr>
              <a:t>series of gears</a:t>
            </a:r>
            <a:r>
              <a:rPr lang="en-US" sz="2400" dirty="0">
                <a:solidFill>
                  <a:schemeClr val="bg1"/>
                </a:solidFill>
              </a:rPr>
              <a:t> to transmit power from one component (such as an engine or motor) to another, while altering the torque and rotational speed, or changing the direction.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 descr="Diagram of a mechanical gear with text&#10;&#10;Description automatically generated with medium confidence">
            <a:extLst>
              <a:ext uri="{FF2B5EF4-FFF2-40B4-BE49-F238E27FC236}">
                <a16:creationId xmlns:a16="http://schemas.microsoft.com/office/drawing/2014/main" id="{91A9FFF9-7AAE-EDCA-C735-1ADFDF93A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2"/>
          <a:stretch/>
        </p:blipFill>
        <p:spPr>
          <a:xfrm>
            <a:off x="1655907" y="2208508"/>
            <a:ext cx="8880186" cy="454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62974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63570</TotalTime>
  <Words>753</Words>
  <Application>Microsoft Macintosh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Georgia</vt:lpstr>
      <vt:lpstr>Symbol</vt:lpstr>
      <vt:lpstr>Times New Roman</vt:lpstr>
      <vt:lpstr>Wingdings</vt:lpstr>
      <vt:lpstr>2_Office Theme</vt:lpstr>
      <vt:lpstr>Office Theme</vt:lpstr>
      <vt:lpstr>PowerPoint Presentation</vt:lpstr>
      <vt:lpstr>Introduction to Gears</vt:lpstr>
      <vt:lpstr>Introduction to Gears</vt:lpstr>
      <vt:lpstr>Introduction to Gears</vt:lpstr>
      <vt:lpstr>Introduction to Gears</vt:lpstr>
      <vt:lpstr>Introduction to Gears</vt:lpstr>
      <vt:lpstr>Numerical Problem on Gears</vt:lpstr>
      <vt:lpstr>Numerical Problem on Gears</vt:lpstr>
      <vt:lpstr>Gear Box</vt:lpstr>
      <vt:lpstr>Numerical Problem on Gearbox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Abbas, Syed Samar</dc:creator>
  <cp:lastModifiedBy>Samar Abbas</cp:lastModifiedBy>
  <cp:revision>1423</cp:revision>
  <dcterms:created xsi:type="dcterms:W3CDTF">2022-06-09T18:47:31Z</dcterms:created>
  <dcterms:modified xsi:type="dcterms:W3CDTF">2024-12-07T02:14:22Z</dcterms:modified>
</cp:coreProperties>
</file>