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9" r:id="rId2"/>
  </p:sldMasterIdLst>
  <p:notesMasterIdLst>
    <p:notesMasterId r:id="rId16"/>
  </p:notesMasterIdLst>
  <p:sldIdLst>
    <p:sldId id="256" r:id="rId3"/>
    <p:sldId id="424" r:id="rId4"/>
    <p:sldId id="425" r:id="rId5"/>
    <p:sldId id="428" r:id="rId6"/>
    <p:sldId id="427" r:id="rId7"/>
    <p:sldId id="429" r:id="rId8"/>
    <p:sldId id="431" r:id="rId9"/>
    <p:sldId id="430" r:id="rId10"/>
    <p:sldId id="434" r:id="rId11"/>
    <p:sldId id="435" r:id="rId12"/>
    <p:sldId id="433" r:id="rId13"/>
    <p:sldId id="436" r:id="rId14"/>
    <p:sldId id="43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3" autoAdjust="0"/>
    <p:restoredTop sz="94249" autoAdjust="0"/>
  </p:normalViewPr>
  <p:slideViewPr>
    <p:cSldViewPr snapToGrid="0">
      <p:cViewPr varScale="1">
        <p:scale>
          <a:sx n="123" d="100"/>
          <a:sy n="123" d="100"/>
        </p:scale>
        <p:origin x="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0C69-FE5A-754A-A7A1-6BEA723119E4}" type="datetimeFigureOut">
              <a:rPr lang="en-US" smtClean="0"/>
              <a:t>12/6/24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8D51A-F98C-384E-9D7E-25A3352A6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64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641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499760" y="2872440"/>
            <a:ext cx="9191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78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499760" y="2872440"/>
            <a:ext cx="9191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1347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499760" y="2872440"/>
            <a:ext cx="9191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9718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10363200" cy="4419600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000"/>
            </a:lvl1pPr>
            <a:lvl2pPr>
              <a:buClr>
                <a:srgbClr val="FFC000"/>
              </a:buCl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5880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659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1499760" y="2872440"/>
            <a:ext cx="9191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2572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499760" y="2872440"/>
            <a:ext cx="9191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2244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499760" y="2872440"/>
            <a:ext cx="9191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0286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1499760" y="2872440"/>
            <a:ext cx="9191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1536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subTitle"/>
          </p:nvPr>
        </p:nvSpPr>
        <p:spPr>
          <a:xfrm>
            <a:off x="1499760" y="2872440"/>
            <a:ext cx="9191880" cy="529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446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499760" y="2872440"/>
            <a:ext cx="9191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15519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499760" y="2872440"/>
            <a:ext cx="9191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1480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1499760" y="2872440"/>
            <a:ext cx="9191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6672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1499760" y="2872440"/>
            <a:ext cx="9191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92155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499760" y="2872440"/>
            <a:ext cx="9191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99427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499760" y="2872440"/>
            <a:ext cx="9191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89339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1499760" y="2872440"/>
            <a:ext cx="9191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752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499760" y="2872440"/>
            <a:ext cx="9191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3580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499760" y="2872440"/>
            <a:ext cx="9191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3383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499760" y="2872440"/>
            <a:ext cx="9191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612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1499760" y="2872440"/>
            <a:ext cx="9191880" cy="529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023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499760" y="2872440"/>
            <a:ext cx="9191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7655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499760" y="2872440"/>
            <a:ext cx="9191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9115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499760" y="2872440"/>
            <a:ext cx="9191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6625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.wmf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"/>
          <p:cNvSpPr/>
          <p:nvPr/>
        </p:nvSpPr>
        <p:spPr>
          <a:xfrm>
            <a:off x="203040" y="6575040"/>
            <a:ext cx="9400320" cy="360"/>
          </a:xfrm>
          <a:prstGeom prst="line">
            <a:avLst/>
          </a:prstGeom>
          <a:ln w="12600">
            <a:solidFill>
              <a:srgbClr val="E4002B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" name="Picture 12"/>
          <p:cNvPicPr/>
          <p:nvPr/>
        </p:nvPicPr>
        <p:blipFill>
          <a:blip r:embed="rId15"/>
          <a:stretch/>
        </p:blipFill>
        <p:spPr>
          <a:xfrm>
            <a:off x="383760" y="231840"/>
            <a:ext cx="11423520" cy="925560"/>
          </a:xfrm>
          <a:prstGeom prst="rect">
            <a:avLst/>
          </a:prstGeom>
          <a:ln>
            <a:noFill/>
          </a:ln>
        </p:spPr>
      </p:pic>
      <p:pic>
        <p:nvPicPr>
          <p:cNvPr id="2" name="Picture 10"/>
          <p:cNvPicPr/>
          <p:nvPr/>
        </p:nvPicPr>
        <p:blipFill>
          <a:blip r:embed="rId16"/>
          <a:stretch/>
        </p:blipFill>
        <p:spPr>
          <a:xfrm>
            <a:off x="264600" y="207000"/>
            <a:ext cx="11662200" cy="6453000"/>
          </a:xfrm>
          <a:prstGeom prst="rect">
            <a:avLst/>
          </a:prstGeom>
          <a:ln>
            <a:noFill/>
          </a:ln>
        </p:spPr>
      </p:pic>
      <p:pic>
        <p:nvPicPr>
          <p:cNvPr id="3" name="Picture 13"/>
          <p:cNvPicPr/>
          <p:nvPr/>
        </p:nvPicPr>
        <p:blipFill>
          <a:blip r:embed="rId17"/>
          <a:stretch/>
        </p:blipFill>
        <p:spPr>
          <a:xfrm>
            <a:off x="10685880" y="524520"/>
            <a:ext cx="895680" cy="735840"/>
          </a:xfrm>
          <a:prstGeom prst="rect">
            <a:avLst/>
          </a:prstGeom>
          <a:ln>
            <a:noFill/>
          </a:ln>
        </p:spPr>
      </p:pic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1499760" y="2872440"/>
            <a:ext cx="9191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30247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71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Line 1"/>
          <p:cNvSpPr/>
          <p:nvPr/>
        </p:nvSpPr>
        <p:spPr>
          <a:xfrm>
            <a:off x="203040" y="6575040"/>
            <a:ext cx="9400320" cy="360"/>
          </a:xfrm>
          <a:prstGeom prst="line">
            <a:avLst/>
          </a:prstGeom>
          <a:ln w="12600">
            <a:solidFill>
              <a:srgbClr val="E4002B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1" name="Picture 12"/>
          <p:cNvPicPr/>
          <p:nvPr/>
        </p:nvPicPr>
        <p:blipFill>
          <a:blip r:embed="rId14"/>
          <a:stretch/>
        </p:blipFill>
        <p:spPr>
          <a:xfrm>
            <a:off x="383760" y="231840"/>
            <a:ext cx="11423520" cy="925560"/>
          </a:xfrm>
          <a:prstGeom prst="rect">
            <a:avLst/>
          </a:prstGeom>
          <a:ln>
            <a:noFill/>
          </a:ln>
        </p:spPr>
      </p:pic>
      <p:pic>
        <p:nvPicPr>
          <p:cNvPr id="122" name="Picture 7"/>
          <p:cNvPicPr/>
          <p:nvPr/>
        </p:nvPicPr>
        <p:blipFill>
          <a:blip r:embed="rId15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>
            <a:noFill/>
          </a:ln>
        </p:spPr>
      </p:pic>
      <p:pic>
        <p:nvPicPr>
          <p:cNvPr id="123" name="Picture 8"/>
          <p:cNvPicPr/>
          <p:nvPr/>
        </p:nvPicPr>
        <p:blipFill>
          <a:blip r:embed="rId16"/>
          <a:stretch/>
        </p:blipFill>
        <p:spPr>
          <a:xfrm>
            <a:off x="10958760" y="285480"/>
            <a:ext cx="895680" cy="735840"/>
          </a:xfrm>
          <a:prstGeom prst="rect">
            <a:avLst/>
          </a:prstGeom>
          <a:ln>
            <a:noFill/>
          </a:ln>
        </p:spPr>
      </p:pic>
      <p:sp>
        <p:nvSpPr>
          <p:cNvPr id="124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50241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640080" y="2693880"/>
            <a:ext cx="1063692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50" name="CustomShape 2"/>
          <p:cNvSpPr/>
          <p:nvPr/>
        </p:nvSpPr>
        <p:spPr>
          <a:xfrm>
            <a:off x="1828800" y="4235400"/>
            <a:ext cx="8533800" cy="149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</a:rPr>
              <a:t>Syed Samar Abbas </a:t>
            </a: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51" name="Line 3"/>
          <p:cNvSpPr/>
          <p:nvPr/>
        </p:nvSpPr>
        <p:spPr>
          <a:xfrm>
            <a:off x="4082400" y="4326860"/>
            <a:ext cx="4026600" cy="360"/>
          </a:xfrm>
          <a:prstGeom prst="line">
            <a:avLst/>
          </a:prstGeom>
          <a:ln w="9360">
            <a:solidFill>
              <a:srgbClr val="FF0000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D795D1-05F5-44ED-BCBE-54CED6F44376}"/>
              </a:ext>
            </a:extLst>
          </p:cNvPr>
          <p:cNvSpPr txBox="1"/>
          <p:nvPr/>
        </p:nvSpPr>
        <p:spPr>
          <a:xfrm>
            <a:off x="379675" y="1722191"/>
            <a:ext cx="11432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Mechanical Power Transmission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MMET 301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DFFD1-E3A2-2601-7A08-4F62D837B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DA525-4CBE-2679-4D7C-D4BC31638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056" y="-236605"/>
            <a:ext cx="9191880" cy="1142280"/>
          </a:xfrm>
        </p:spPr>
        <p:txBody>
          <a:bodyPr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Chains Drives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F3C07C-AE7E-091F-F874-B7290E0BB48D}"/>
              </a:ext>
            </a:extLst>
          </p:cNvPr>
          <p:cNvSpPr txBox="1"/>
          <p:nvPr/>
        </p:nvSpPr>
        <p:spPr>
          <a:xfrm>
            <a:off x="173086" y="1073839"/>
            <a:ext cx="1184582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bg1"/>
                </a:solidFill>
              </a:rPr>
              <a:t>Offset Chains:</a:t>
            </a:r>
            <a:r>
              <a:rPr lang="en-US" sz="2400" dirty="0">
                <a:solidFill>
                  <a:schemeClr val="bg1"/>
                </a:solidFill>
              </a:rPr>
              <a:t> A type of roller chain that is specially designed to accommodate slight misalignments or variable distances between sprockets.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They have uneven number of links.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Can be used to connect odd number of chains.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Are primarily used to adjust chain length. </a:t>
            </a:r>
          </a:p>
          <a:p>
            <a:pPr lvl="1" algn="just"/>
            <a:endParaRPr lang="en-US" sz="24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bg1"/>
                </a:solidFill>
              </a:rPr>
              <a:t>Double pitch chains:</a:t>
            </a:r>
            <a:r>
              <a:rPr lang="en-US" sz="2400" dirty="0">
                <a:solidFill>
                  <a:schemeClr val="bg1"/>
                </a:solidFill>
              </a:rPr>
              <a:t> A type of roller chain where the pitch is doubled compared to standard roller chains.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They have fewer links for the same overall length, which results in fewer wear points and lower friction over longer distances.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Most used for conveyers.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u="sng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u="sng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u="sng" dirty="0">
              <a:solidFill>
                <a:schemeClr val="bg1"/>
              </a:solidFill>
            </a:endParaRPr>
          </a:p>
        </p:txBody>
      </p:sp>
      <p:pic>
        <p:nvPicPr>
          <p:cNvPr id="4" name="Picture 3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30E66C67-BF57-F93E-53D2-382BF0ADB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845" y="1217552"/>
            <a:ext cx="2748106" cy="2748106"/>
          </a:xfrm>
          <a:prstGeom prst="rect">
            <a:avLst/>
          </a:prstGeom>
        </p:spPr>
      </p:pic>
      <p:pic>
        <p:nvPicPr>
          <p:cNvPr id="5" name="Picture 4" descr="Diagram, shape&#10;&#10;Description automatically generated with medium confidence">
            <a:extLst>
              <a:ext uri="{FF2B5EF4-FFF2-40B4-BE49-F238E27FC236}">
                <a16:creationId xmlns:a16="http://schemas.microsoft.com/office/drawing/2014/main" id="{2F34A7F1-E62A-E1DA-C5E5-C09F4F2E3A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62" y="4801329"/>
            <a:ext cx="1879536" cy="190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98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65958-94C4-4078-92D4-DCCC4F0C4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0FA50-A94D-8BF8-2635-819F1A2E7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056" y="-236605"/>
            <a:ext cx="9191880" cy="1142280"/>
          </a:xfrm>
        </p:spPr>
        <p:txBody>
          <a:bodyPr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Chain Drives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454F9-B38E-A33C-0879-DF2DC43568AB}"/>
              </a:ext>
            </a:extLst>
          </p:cNvPr>
          <p:cNvSpPr txBox="1"/>
          <p:nvPr/>
        </p:nvSpPr>
        <p:spPr>
          <a:xfrm>
            <a:off x="173086" y="854479"/>
            <a:ext cx="1184582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Several types of chains and sprockets are available for a wide variety of: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Speed (may also reduce speed).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Torque (may provide with increased torque at the output shaft).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Operating conditions.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American National Standards Institute (ANSI) - publishes standards for chain drives.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Multiple-strand chains could also be used to transmit greater loads than the capacity of a single strand chain.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u="sng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u="sng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u="sng" dirty="0">
              <a:solidFill>
                <a:schemeClr val="bg1"/>
              </a:solidFill>
            </a:endParaRPr>
          </a:p>
        </p:txBody>
      </p:sp>
      <p:pic>
        <p:nvPicPr>
          <p:cNvPr id="7" name="Picture 6" descr="A close-up of a chain&#10;&#10;Description automatically generated">
            <a:extLst>
              <a:ext uri="{FF2B5EF4-FFF2-40B4-BE49-F238E27FC236}">
                <a16:creationId xmlns:a16="http://schemas.microsoft.com/office/drawing/2014/main" id="{E062B665-91EC-A29C-B289-D4E9AD92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" t="5639" r="8827" b="14914"/>
          <a:stretch/>
        </p:blipFill>
        <p:spPr>
          <a:xfrm>
            <a:off x="2459413" y="4345662"/>
            <a:ext cx="3384339" cy="2295127"/>
          </a:xfrm>
          <a:prstGeom prst="rect">
            <a:avLst/>
          </a:prstGeom>
        </p:spPr>
      </p:pic>
      <p:pic>
        <p:nvPicPr>
          <p:cNvPr id="8" name="Content Placeholder 2" descr="Chain Drives Slides_Page_05.jpg">
            <a:extLst>
              <a:ext uri="{FF2B5EF4-FFF2-40B4-BE49-F238E27FC236}">
                <a16:creationId xmlns:a16="http://schemas.microsoft.com/office/drawing/2014/main" id="{D83884CE-88F8-5FDD-5B05-3BECC81F2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6" t="36224" r="8140" b="26553"/>
          <a:stretch/>
        </p:blipFill>
        <p:spPr>
          <a:xfrm>
            <a:off x="6501224" y="4116800"/>
            <a:ext cx="3384339" cy="252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17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4FA7D-1F03-BC69-57D1-5ACA3DD15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F31D2-0AB5-AC82-0D4E-3AD920BDE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056" y="-283783"/>
            <a:ext cx="9191880" cy="1142280"/>
          </a:xfrm>
        </p:spPr>
        <p:txBody>
          <a:bodyPr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Nomenclature of Sprockets</a:t>
            </a:r>
          </a:p>
        </p:txBody>
      </p:sp>
      <p:pic>
        <p:nvPicPr>
          <p:cNvPr id="7" name="Picture 6" descr="A diagram of a gear&#10;&#10;Description automatically generated">
            <a:extLst>
              <a:ext uri="{FF2B5EF4-FFF2-40B4-BE49-F238E27FC236}">
                <a16:creationId xmlns:a16="http://schemas.microsoft.com/office/drawing/2014/main" id="{6F4A014F-A2A0-6146-DC37-CFDE6E784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142" y="643154"/>
            <a:ext cx="8979708" cy="607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64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BEA3A-E841-E80D-B473-128DF6777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2E44A-EB61-AEBE-1282-5ABCDEA5E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056" y="-50599"/>
            <a:ext cx="9191880" cy="1142280"/>
          </a:xfrm>
        </p:spPr>
        <p:txBody>
          <a:bodyPr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Nomenclature of Chain drives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1CA6E9-0CF2-E5AC-94EC-5EA6EDCE89C7}"/>
              </a:ext>
            </a:extLst>
          </p:cNvPr>
          <p:cNvSpPr txBox="1"/>
          <p:nvPr/>
        </p:nvSpPr>
        <p:spPr>
          <a:xfrm>
            <a:off x="173086" y="1441701"/>
            <a:ext cx="1184582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For chains only, ANSI nomenclature could only be two digits: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ANSI XY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X means the pitch is X/8 inches.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Y determines whether it is a normal chain (for Y=0), lightweight (for Y=1), rollerless bushed chain (for Y=5), etc.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For a </a:t>
            </a:r>
            <a:r>
              <a:rPr lang="en-US" sz="2400" u="sng" dirty="0">
                <a:solidFill>
                  <a:schemeClr val="bg1"/>
                </a:solidFill>
              </a:rPr>
              <a:t>double pitch chain</a:t>
            </a:r>
            <a:r>
              <a:rPr lang="en-US" sz="2400" dirty="0">
                <a:solidFill>
                  <a:schemeClr val="bg1"/>
                </a:solidFill>
              </a:rPr>
              <a:t>, there will four digits: 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ANSI 2040</a:t>
            </a:r>
          </a:p>
          <a:p>
            <a:pPr marL="1714500" lvl="3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Chain pitch = 2*(4/8) inches. </a:t>
            </a:r>
          </a:p>
          <a:p>
            <a:pPr marL="1714500" lvl="3" indent="-34290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You might observe a letter H added after the number: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The suffix -H typically signifies that the chain has heavy roller links. </a:t>
            </a:r>
          </a:p>
        </p:txBody>
      </p:sp>
    </p:spTree>
    <p:extLst>
      <p:ext uri="{BB962C8B-B14F-4D97-AF65-F5344CB8AC3E}">
        <p14:creationId xmlns:p14="http://schemas.microsoft.com/office/powerpoint/2010/main" val="381868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B4ADF-86AA-35FC-BA22-807C606D8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1B1C3-C158-4FDE-293C-23D115789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056" y="-110481"/>
            <a:ext cx="9191880" cy="1142280"/>
          </a:xfrm>
        </p:spPr>
        <p:txBody>
          <a:bodyPr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Recapitulation …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E5761C8-A65E-54F8-38B1-9270D9F9F908}"/>
              </a:ext>
            </a:extLst>
          </p:cNvPr>
          <p:cNvGrpSpPr/>
          <p:nvPr/>
        </p:nvGrpSpPr>
        <p:grpSpPr>
          <a:xfrm>
            <a:off x="7158206" y="1750298"/>
            <a:ext cx="4824248" cy="3510455"/>
            <a:chOff x="6611007" y="2711669"/>
            <a:chExt cx="4824248" cy="351045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23627E-4CB6-1651-D9AD-E4CD7EBD1A6A}"/>
                </a:ext>
              </a:extLst>
            </p:cNvPr>
            <p:cNvSpPr/>
            <p:nvPr/>
          </p:nvSpPr>
          <p:spPr>
            <a:xfrm>
              <a:off x="6611007" y="2711669"/>
              <a:ext cx="4824248" cy="35104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48" name="Picture 4" descr="Diagram, radar chart&#10;&#10;Description automatically generated">
              <a:extLst>
                <a:ext uri="{FF2B5EF4-FFF2-40B4-BE49-F238E27FC236}">
                  <a16:creationId xmlns:a16="http://schemas.microsoft.com/office/drawing/2014/main" id="{09965738-C774-EF6A-1CD6-2CEA8CEA8F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9827" y="2803196"/>
              <a:ext cx="4488793" cy="3321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6C2A831-F5CA-D102-5A5C-79EC2C0AAE26}"/>
              </a:ext>
            </a:extLst>
          </p:cNvPr>
          <p:cNvSpPr txBox="1"/>
          <p:nvPr/>
        </p:nvSpPr>
        <p:spPr>
          <a:xfrm>
            <a:off x="209546" y="1055854"/>
            <a:ext cx="682121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bg1"/>
                </a:solidFill>
              </a:rPr>
              <a:t>Pitch circle 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</a:rPr>
              <a:t>An imaginary circle that intersects the teeth of a gear at the actual points where the teeth mesh with another gear.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bg1"/>
                </a:solidFill>
              </a:rPr>
              <a:t>Pitch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</a:rPr>
              <a:t>Distance between two identical points of adjacent cogs or teeth.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bg1"/>
                </a:solidFill>
              </a:rPr>
              <a:t>Dedendum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</a:rPr>
              <a:t>Depth of the tooth between the pitch circle and the minor dia.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bg1"/>
                </a:solidFill>
              </a:rPr>
              <a:t>Addendum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</a:rPr>
              <a:t>The height of the tooth above the pitch circle.</a:t>
            </a:r>
          </a:p>
          <a:p>
            <a:pPr algn="just"/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521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ECC91-6CD7-D301-0BDD-60454D01B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2A652-DD55-C08C-86C9-788826CE2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056" y="-110481"/>
            <a:ext cx="9191880" cy="1142280"/>
          </a:xfrm>
        </p:spPr>
        <p:txBody>
          <a:bodyPr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Chain drives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C91D26-A281-0189-D052-59DD37BAF1D3}"/>
              </a:ext>
            </a:extLst>
          </p:cNvPr>
          <p:cNvSpPr txBox="1"/>
          <p:nvPr/>
        </p:nvSpPr>
        <p:spPr>
          <a:xfrm>
            <a:off x="209546" y="1055854"/>
            <a:ext cx="1184582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bg1"/>
                </a:solidFill>
              </a:rPr>
              <a:t>General definition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</a:rPr>
              <a:t>	Chain drives transmit power from one sprocket to another via chains.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u="sng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bg1"/>
                </a:solidFill>
              </a:rPr>
              <a:t>What is a sprocket?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</a:rPr>
              <a:t>	- A sprocket is a toothed wheel or gear that engages with a chain, or other 	indented material to transmit rotary motion – Role of friction? </a:t>
            </a:r>
          </a:p>
          <a:p>
            <a:pPr algn="just"/>
            <a:endParaRPr lang="en-US" sz="2400" dirty="0">
              <a:solidFill>
                <a:schemeClr val="bg1"/>
              </a:solidFill>
            </a:endParaRPr>
          </a:p>
          <a:p>
            <a:pPr algn="just"/>
            <a:r>
              <a:rPr lang="en-US" sz="2400" dirty="0">
                <a:solidFill>
                  <a:schemeClr val="bg1"/>
                </a:solidFill>
              </a:rPr>
              <a:t>	- Sprockets are commonly used in chain drives to transfer mechanical power 	between two rotating shafts or between a motor and a machine part, like in 	bicycles, motorcycles, and conveyor systems. </a:t>
            </a:r>
          </a:p>
          <a:p>
            <a:pPr algn="just"/>
            <a:endParaRPr lang="en-US" sz="24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bg1"/>
                </a:solidFill>
              </a:rPr>
              <a:t>What is a chain?  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</a:rPr>
              <a:t>	- A chain is a series of linked, flexible components, often made of metal, 	designed to transmit mechanical power or move materials. </a:t>
            </a:r>
          </a:p>
          <a:p>
            <a:pPr algn="just"/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639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80CC9-A876-ED31-46B3-29FB64E4E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530A9-E79D-5ABC-8A97-A2D7210F5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056" y="-110481"/>
            <a:ext cx="9191880" cy="1142280"/>
          </a:xfrm>
        </p:spPr>
        <p:txBody>
          <a:bodyPr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Chain drives</a:t>
            </a:r>
          </a:p>
        </p:txBody>
      </p:sp>
      <p:pic>
        <p:nvPicPr>
          <p:cNvPr id="3" name="Content Placeholder 2" descr="Chain Drives Slides_Page_01.jpg">
            <a:extLst>
              <a:ext uri="{FF2B5EF4-FFF2-40B4-BE49-F238E27FC236}">
                <a16:creationId xmlns:a16="http://schemas.microsoft.com/office/drawing/2014/main" id="{A73E2213-29BD-D6D6-7675-C2134B1E2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9" t="36301" r="8370" b="27069"/>
          <a:stretch/>
        </p:blipFill>
        <p:spPr>
          <a:xfrm>
            <a:off x="6905296" y="1031799"/>
            <a:ext cx="3911601" cy="2895601"/>
          </a:xfrm>
          <a:prstGeom prst="rect">
            <a:avLst/>
          </a:prstGeom>
        </p:spPr>
      </p:pic>
      <p:pic>
        <p:nvPicPr>
          <p:cNvPr id="5" name="Picture 4" descr="Diagram of a chain drive mechanism&#10;&#10;Description automatically generated">
            <a:extLst>
              <a:ext uri="{FF2B5EF4-FFF2-40B4-BE49-F238E27FC236}">
                <a16:creationId xmlns:a16="http://schemas.microsoft.com/office/drawing/2014/main" id="{9C67CCB4-D9EA-DBFF-CEEA-276F7EEDB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98" y="1031799"/>
            <a:ext cx="6177282" cy="2895601"/>
          </a:xfrm>
          <a:prstGeom prst="rect">
            <a:avLst/>
          </a:prstGeom>
        </p:spPr>
      </p:pic>
      <p:pic>
        <p:nvPicPr>
          <p:cNvPr id="7" name="Picture 6" descr="A close-up of a bicycle&#10;&#10;Description automatically generated">
            <a:extLst>
              <a:ext uri="{FF2B5EF4-FFF2-40B4-BE49-F238E27FC236}">
                <a16:creationId xmlns:a16="http://schemas.microsoft.com/office/drawing/2014/main" id="{999382F3-B156-E2AC-81CE-860D1F3413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0"/>
          <a:stretch/>
        </p:blipFill>
        <p:spPr>
          <a:xfrm>
            <a:off x="4114796" y="4080141"/>
            <a:ext cx="4472156" cy="266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0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348F6-5173-479A-B72B-6D0FB37A9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17932-3104-B0E6-8FF1-814EDC579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056" y="-236605"/>
            <a:ext cx="9191880" cy="1142280"/>
          </a:xfrm>
        </p:spPr>
        <p:txBody>
          <a:bodyPr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Chain drives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BC73EB-6BCB-5C7C-D5C2-EA71BFDD1801}"/>
              </a:ext>
            </a:extLst>
          </p:cNvPr>
          <p:cNvSpPr txBox="1"/>
          <p:nvPr/>
        </p:nvSpPr>
        <p:spPr>
          <a:xfrm>
            <a:off x="173086" y="748020"/>
            <a:ext cx="1184582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Chain drives operate in tension – similar to the belt drives.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The teeth on the driving sprocket engage and pull the chain links.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The other end of the chain links engage and pull the teeth on the driven sprocket.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Chain drives usually allow for higher speed ratios compared to the belt drives.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The efficacy of a belt drive system is heavily dependent on the contact between the belt and the pulley: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 substantial minimum arc of contact is required to avoid slippage.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 few sprocket teeth are required for an effective engagement for chain drives.</a:t>
            </a:r>
          </a:p>
        </p:txBody>
      </p:sp>
      <p:pic>
        <p:nvPicPr>
          <p:cNvPr id="3" name="COLOURBOX35559360.mp4">
            <a:hlinkClick r:id="" action="ppaction://media"/>
            <a:extLst>
              <a:ext uri="{FF2B5EF4-FFF2-40B4-BE49-F238E27FC236}">
                <a16:creationId xmlns:a16="http://schemas.microsoft.com/office/drawing/2014/main" id="{50C42281-2C9E-D1EE-A9FE-20BC240CA82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20451" y="2646727"/>
            <a:ext cx="3351097" cy="176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F0538-0EDE-4845-382E-0E5F343E2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17451-3E70-51C4-13B7-349252202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056" y="-236605"/>
            <a:ext cx="9191880" cy="1142280"/>
          </a:xfrm>
        </p:spPr>
        <p:txBody>
          <a:bodyPr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Chain drives – Sprockets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2DFB4B-FBE5-AFA8-0B92-A1298828B52F}"/>
              </a:ext>
            </a:extLst>
          </p:cNvPr>
          <p:cNvSpPr txBox="1"/>
          <p:nvPr/>
        </p:nvSpPr>
        <p:spPr>
          <a:xfrm>
            <a:off x="173094" y="1277888"/>
            <a:ext cx="1184582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bg1"/>
                </a:solidFill>
              </a:rPr>
              <a:t>Main components: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u="sng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chemeClr val="bg1"/>
                </a:solidFill>
              </a:rPr>
              <a:t>Teeth:</a:t>
            </a:r>
            <a:r>
              <a:rPr lang="en-US" sz="2000" dirty="0">
                <a:solidFill>
                  <a:schemeClr val="bg1"/>
                </a:solidFill>
              </a:rPr>
              <a:t> These engage with the chain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</a:rPr>
              <a:t>links to drive the chain and transmit power.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chemeClr val="bg1"/>
                </a:solidFill>
              </a:rPr>
              <a:t>Pitch Diameter:</a:t>
            </a:r>
            <a:r>
              <a:rPr lang="en-US" sz="2000" dirty="0">
                <a:solidFill>
                  <a:schemeClr val="bg1"/>
                </a:solidFill>
              </a:rPr>
              <a:t> The effective diameter of 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</a:rPr>
              <a:t>the sprocket that determines the chain’s pitch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</a:rPr>
              <a:t>or the distance between links.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chemeClr val="bg1"/>
                </a:solidFill>
              </a:rPr>
              <a:t>Hub:</a:t>
            </a:r>
            <a:r>
              <a:rPr lang="en-US" sz="2000" dirty="0">
                <a:solidFill>
                  <a:schemeClr val="bg1"/>
                </a:solidFill>
              </a:rPr>
              <a:t> The central part that connects the 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</a:rPr>
              <a:t>sprocket to the shaft, either directly or 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</a:rPr>
              <a:t>via a keyway or bore.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chemeClr val="bg1"/>
                </a:solidFill>
              </a:rPr>
              <a:t>Bore:</a:t>
            </a:r>
            <a:r>
              <a:rPr lang="en-US" sz="2000" dirty="0">
                <a:solidFill>
                  <a:schemeClr val="bg1"/>
                </a:solidFill>
              </a:rPr>
              <a:t> The central hole that fits onto 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</a:rPr>
              <a:t>a shaft, not necessarily a circle.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78143D8-B826-D33D-1641-56108703419A}"/>
              </a:ext>
            </a:extLst>
          </p:cNvPr>
          <p:cNvGrpSpPr/>
          <p:nvPr/>
        </p:nvGrpSpPr>
        <p:grpSpPr>
          <a:xfrm>
            <a:off x="5370786" y="1577547"/>
            <a:ext cx="6648120" cy="4532433"/>
            <a:chOff x="494647" y="1419892"/>
            <a:chExt cx="6936166" cy="48022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BB9CCC9-A1BB-4C6C-2775-4CAD38B56375}"/>
                </a:ext>
              </a:extLst>
            </p:cNvPr>
            <p:cNvGrpSpPr/>
            <p:nvPr/>
          </p:nvGrpSpPr>
          <p:grpSpPr>
            <a:xfrm>
              <a:off x="494647" y="1419892"/>
              <a:ext cx="6936166" cy="4802232"/>
              <a:chOff x="84744" y="1209685"/>
              <a:chExt cx="6936166" cy="4802232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E28AF98-754D-6841-EB06-197CDA01F231}"/>
                  </a:ext>
                </a:extLst>
              </p:cNvPr>
              <p:cNvSpPr/>
              <p:nvPr/>
            </p:nvSpPr>
            <p:spPr>
              <a:xfrm>
                <a:off x="84744" y="1209685"/>
                <a:ext cx="6936166" cy="48022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" name="Picture 3" descr="A close-up of a gear&#10;&#10;Description automatically generated">
                <a:extLst>
                  <a:ext uri="{FF2B5EF4-FFF2-40B4-BE49-F238E27FC236}">
                    <a16:creationId xmlns:a16="http://schemas.microsoft.com/office/drawing/2014/main" id="{EE0AD780-B084-ED66-FA1D-8E20A9CFCF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086" y="1418897"/>
                <a:ext cx="6595576" cy="4426142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BC7FF7C-B804-1B49-6E1E-44C70AB7289E}"/>
                </a:ext>
              </a:extLst>
            </p:cNvPr>
            <p:cNvSpPr txBox="1"/>
            <p:nvPr/>
          </p:nvSpPr>
          <p:spPr>
            <a:xfrm>
              <a:off x="672661" y="1467924"/>
              <a:ext cx="1345324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Front View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9F11D73-F5D6-A20A-041A-7D38677CE775}"/>
                </a:ext>
              </a:extLst>
            </p:cNvPr>
            <p:cNvSpPr txBox="1"/>
            <p:nvPr/>
          </p:nvSpPr>
          <p:spPr>
            <a:xfrm>
              <a:off x="4635061" y="1463696"/>
              <a:ext cx="1345324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Side 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2407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0B8AF-FB42-28CB-9B0C-095DBCBE1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0E5A7-CB49-A262-B76D-4F8EC42FF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056" y="-110481"/>
            <a:ext cx="9191880" cy="1142280"/>
          </a:xfrm>
        </p:spPr>
        <p:txBody>
          <a:bodyPr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Chain drives - Sprockets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BF47F3-E8AE-5C87-E69C-03DB4E74FA50}"/>
              </a:ext>
            </a:extLst>
          </p:cNvPr>
          <p:cNvGrpSpPr/>
          <p:nvPr/>
        </p:nvGrpSpPr>
        <p:grpSpPr>
          <a:xfrm>
            <a:off x="6011913" y="1151560"/>
            <a:ext cx="5681168" cy="4087200"/>
            <a:chOff x="6337738" y="1577548"/>
            <a:chExt cx="5681168" cy="40872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A1C9558-811E-F9C9-8989-179C955256AB}"/>
                </a:ext>
              </a:extLst>
            </p:cNvPr>
            <p:cNvSpPr/>
            <p:nvPr/>
          </p:nvSpPr>
          <p:spPr>
            <a:xfrm>
              <a:off x="6337738" y="1577548"/>
              <a:ext cx="5681168" cy="408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655FBCC3-D727-0338-D6A6-7F96C7A896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5438" y="1603505"/>
              <a:ext cx="5209513" cy="3650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E45097-6B74-A078-2AB4-841D9FB0A199}"/>
                </a:ext>
              </a:extLst>
            </p:cNvPr>
            <p:cNvSpPr txBox="1"/>
            <p:nvPr/>
          </p:nvSpPr>
          <p:spPr>
            <a:xfrm>
              <a:off x="6425438" y="5063839"/>
              <a:ext cx="191288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Type A: No hub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19BCAD-B75D-C184-4264-BAD77BA52DC6}"/>
                </a:ext>
              </a:extLst>
            </p:cNvPr>
            <p:cNvSpPr txBox="1"/>
            <p:nvPr/>
          </p:nvSpPr>
          <p:spPr>
            <a:xfrm>
              <a:off x="8210388" y="4018059"/>
              <a:ext cx="14276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Type B: Hub on one side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ADCC474-FD98-FE85-840F-1B226628ABE6}"/>
                </a:ext>
              </a:extLst>
            </p:cNvPr>
            <p:cNvSpPr txBox="1"/>
            <p:nvPr/>
          </p:nvSpPr>
          <p:spPr>
            <a:xfrm>
              <a:off x="9978136" y="5051446"/>
              <a:ext cx="14276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Type C: Hub on both sides</a:t>
              </a:r>
            </a:p>
          </p:txBody>
        </p:sp>
      </p:grpSp>
      <p:pic>
        <p:nvPicPr>
          <p:cNvPr id="12" name="Picture 11" descr="A diagram of different types of nuts&#10;&#10;Description automatically generated">
            <a:extLst>
              <a:ext uri="{FF2B5EF4-FFF2-40B4-BE49-F238E27FC236}">
                <a16:creationId xmlns:a16="http://schemas.microsoft.com/office/drawing/2014/main" id="{9D4402C2-D6B9-9C8F-D956-75BE4C09A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52" y="1151560"/>
            <a:ext cx="5002706" cy="40931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DFDF9FB-DB0A-218B-7E44-BDF67E25FB41}"/>
              </a:ext>
            </a:extLst>
          </p:cNvPr>
          <p:cNvSpPr txBox="1"/>
          <p:nvPr/>
        </p:nvSpPr>
        <p:spPr>
          <a:xfrm>
            <a:off x="173086" y="5468188"/>
            <a:ext cx="1184582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bg1"/>
                </a:solidFill>
              </a:rPr>
              <a:t>Various types of sprockets: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Cast Iron, Machined metal, Steel plate, Plastics and Composite materials, etc.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946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AFAC1-34FF-0F85-8FBE-9B4701319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FA928-F678-2290-6228-981C31B29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056" y="-236605"/>
            <a:ext cx="9191880" cy="1142280"/>
          </a:xfrm>
        </p:spPr>
        <p:txBody>
          <a:bodyPr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Chain drives - Chains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4A45AD-8D91-D5EC-9288-41EB8FA9FE62}"/>
              </a:ext>
            </a:extLst>
          </p:cNvPr>
          <p:cNvSpPr txBox="1"/>
          <p:nvPr/>
        </p:nvSpPr>
        <p:spPr>
          <a:xfrm>
            <a:off x="173086" y="590336"/>
            <a:ext cx="118458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bg1"/>
                </a:solidFill>
              </a:rPr>
              <a:t>Main components: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u="sng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u="sng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u="sng" dirty="0">
              <a:solidFill>
                <a:schemeClr val="bg1"/>
              </a:solidFill>
            </a:endParaRP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47DEECC6-4FB5-4E89-9D33-2CD6EDCA78AA}"/>
              </a:ext>
            </a:extLst>
          </p:cNvPr>
          <p:cNvSpPr>
            <a:spLocks noGrp="1"/>
          </p:cNvSpPr>
          <p:nvPr/>
        </p:nvSpPr>
        <p:spPr>
          <a:xfrm>
            <a:off x="414824" y="1077401"/>
            <a:ext cx="8571521" cy="470319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/>
                </a:solidFill>
                <a:latin typeface="LM Roman 10" panose="00000500000000000000" pitchFamily="50" charset="0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/>
                </a:solidFill>
                <a:latin typeface="LM Roman 10" panose="00000500000000000000" pitchFamily="50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LM Roman 10" panose="00000500000000000000" pitchFamily="50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LM Roman 10" panose="00000500000000000000" pitchFamily="50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LM Roman 10" panose="00000500000000000000" pitchFamily="50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</a:rPr>
              <a:t>Pin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Act as the point of pivot about which the roller or bush engages with the sprocket.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</a:rPr>
              <a:t>Bush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</a:rPr>
              <a:t>Roller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Free rolling element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</a:rPr>
              <a:t>Outer Link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Pin link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</a:rPr>
              <a:t>Inner Link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Roller link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</a:rPr>
              <a:t>Connector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Spring lock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Cotter pin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</a:rPr>
              <a:t>Pitch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Higher the pitch, higher the load capacity.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High pitch chains are loud and are not ideal for high-speed conditions. </a:t>
            </a:r>
          </a:p>
        </p:txBody>
      </p:sp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5362AD91-EF2A-1FFD-B941-8DBE26CCF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283" y="1891623"/>
            <a:ext cx="7264893" cy="388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08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CE273-6718-1D6A-71F6-05873A754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0AE2C-142B-AD76-DDBA-70722F4CB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056" y="-236605"/>
            <a:ext cx="9191880" cy="1142280"/>
          </a:xfrm>
        </p:spPr>
        <p:txBody>
          <a:bodyPr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Roller Chains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FC643D-DC36-E1FD-E940-474BB19ACEF3}"/>
              </a:ext>
            </a:extLst>
          </p:cNvPr>
          <p:cNvSpPr txBox="1"/>
          <p:nvPr/>
        </p:nvSpPr>
        <p:spPr>
          <a:xfrm>
            <a:off x="173085" y="905675"/>
            <a:ext cx="1184582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Contains pins that pivot inside the bushing – pin link (also called the outer link).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The roller surrounds bushing – roller link (also called an inner link).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An assembly of alternating pin links and roller links make a strand of a roller chain.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An </a:t>
            </a:r>
            <a:r>
              <a:rPr lang="en-US" sz="2400" u="sng" dirty="0">
                <a:solidFill>
                  <a:schemeClr val="bg1"/>
                </a:solidFill>
              </a:rPr>
              <a:t>‘EVEN’</a:t>
            </a:r>
            <a:r>
              <a:rPr lang="en-US" sz="2400" dirty="0">
                <a:solidFill>
                  <a:schemeClr val="bg1"/>
                </a:solidFill>
              </a:rPr>
              <a:t> number of links are required to create a closed loop chain.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u="sng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u="sng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u="sng" dirty="0">
              <a:solidFill>
                <a:schemeClr val="bg1"/>
              </a:solidFill>
            </a:endParaRPr>
          </a:p>
        </p:txBody>
      </p:sp>
      <p:pic>
        <p:nvPicPr>
          <p:cNvPr id="6" name="Content Placeholder 2" descr="Chain Drives Slides_Page_19.jpg">
            <a:extLst>
              <a:ext uri="{FF2B5EF4-FFF2-40B4-BE49-F238E27FC236}">
                <a16:creationId xmlns:a16="http://schemas.microsoft.com/office/drawing/2014/main" id="{A390FDC5-4558-7FD5-7C1E-E1A83E3A8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4" t="46129" r="22971" b="15997"/>
          <a:stretch/>
        </p:blipFill>
        <p:spPr>
          <a:xfrm>
            <a:off x="2016505" y="2429486"/>
            <a:ext cx="8158990" cy="435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6915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60462</TotalTime>
  <Words>839</Words>
  <Application>Microsoft Macintosh PowerPoint</Application>
  <PresentationFormat>Widescreen</PresentationFormat>
  <Paragraphs>125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Georgia</vt:lpstr>
      <vt:lpstr>Symbol</vt:lpstr>
      <vt:lpstr>Times New Roman</vt:lpstr>
      <vt:lpstr>Wingdings</vt:lpstr>
      <vt:lpstr>2_Office Theme</vt:lpstr>
      <vt:lpstr>Office Theme</vt:lpstr>
      <vt:lpstr>PowerPoint Presentation</vt:lpstr>
      <vt:lpstr>Recapitulation …</vt:lpstr>
      <vt:lpstr>Chain drives</vt:lpstr>
      <vt:lpstr>Chain drives</vt:lpstr>
      <vt:lpstr>Chain drives</vt:lpstr>
      <vt:lpstr>Chain drives – Sprockets </vt:lpstr>
      <vt:lpstr>Chain drives - Sprockets</vt:lpstr>
      <vt:lpstr>Chain drives - Chains</vt:lpstr>
      <vt:lpstr>Roller Chains</vt:lpstr>
      <vt:lpstr>Chains Drives</vt:lpstr>
      <vt:lpstr>Chain Drives</vt:lpstr>
      <vt:lpstr>Nomenclature of Sprockets</vt:lpstr>
      <vt:lpstr>Nomenclature of Chain drives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Abbas, Syed Samar</dc:creator>
  <cp:lastModifiedBy>Samar Abbas</cp:lastModifiedBy>
  <cp:revision>1369</cp:revision>
  <dcterms:created xsi:type="dcterms:W3CDTF">2022-06-09T18:47:31Z</dcterms:created>
  <dcterms:modified xsi:type="dcterms:W3CDTF">2024-12-07T02:11:23Z</dcterms:modified>
</cp:coreProperties>
</file>