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Lst>
  <p:notesMasterIdLst>
    <p:notesMasterId r:id="rId19"/>
  </p:notesMasterIdLst>
  <p:sldIdLst>
    <p:sldId id="256" r:id="rId3"/>
    <p:sldId id="409" r:id="rId4"/>
    <p:sldId id="411" r:id="rId5"/>
    <p:sldId id="413" r:id="rId6"/>
    <p:sldId id="412" r:id="rId7"/>
    <p:sldId id="414" r:id="rId8"/>
    <p:sldId id="415" r:id="rId9"/>
    <p:sldId id="417" r:id="rId10"/>
    <p:sldId id="419" r:id="rId11"/>
    <p:sldId id="420" r:id="rId12"/>
    <p:sldId id="421" r:id="rId13"/>
    <p:sldId id="422" r:id="rId14"/>
    <p:sldId id="423" r:id="rId15"/>
    <p:sldId id="424" r:id="rId16"/>
    <p:sldId id="425" r:id="rId17"/>
    <p:sldId id="42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3" autoAdjust="0"/>
    <p:restoredTop sz="94249" autoAdjust="0"/>
  </p:normalViewPr>
  <p:slideViewPr>
    <p:cSldViewPr snapToGrid="0">
      <p:cViewPr varScale="1">
        <p:scale>
          <a:sx n="123" d="100"/>
          <a:sy n="123"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0C69-FE5A-754A-A7A1-6BEA723119E4}"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D51A-F98C-384E-9D7E-25A3352A6F90}" type="slidenum">
              <a:rPr lang="en-US" smtClean="0"/>
              <a:t>‹#›</a:t>
            </a:fld>
            <a:endParaRPr lang="en-US"/>
          </a:p>
        </p:txBody>
      </p:sp>
    </p:spTree>
    <p:extLst>
      <p:ext uri="{BB962C8B-B14F-4D97-AF65-F5344CB8AC3E}">
        <p14:creationId xmlns:p14="http://schemas.microsoft.com/office/powerpoint/2010/main" val="312836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70789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661347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9971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76400"/>
            <a:ext cx="10363200" cy="4419600"/>
          </a:xfrm>
        </p:spPr>
        <p:txBody>
          <a:bodyPr/>
          <a:lstStyle>
            <a:lvl1pPr marL="342900" indent="-342900">
              <a:buFontTx/>
              <a:buBlip>
                <a:blip r:embed="rId2"/>
              </a:buBlip>
              <a:defRPr sz="2000"/>
            </a:lvl1pPr>
            <a:lvl2pPr>
              <a:buClr>
                <a:srgbClr val="FFC000"/>
              </a:buCl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95880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5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522572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322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91028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04153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81446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691551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281480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89667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55921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4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669942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5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05893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58752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7735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81338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93612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9202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28765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14911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5866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7" name="Picture 12"/>
          <p:cNvPicPr/>
          <p:nvPr/>
        </p:nvPicPr>
        <p:blipFill>
          <a:blip r:embed="rId15"/>
          <a:stretch/>
        </p:blipFill>
        <p:spPr>
          <a:xfrm>
            <a:off x="383760" y="231840"/>
            <a:ext cx="11423520" cy="925560"/>
          </a:xfrm>
          <a:prstGeom prst="rect">
            <a:avLst/>
          </a:prstGeom>
          <a:ln>
            <a:noFill/>
          </a:ln>
        </p:spPr>
      </p:pic>
      <p:pic>
        <p:nvPicPr>
          <p:cNvPr id="2" name="Picture 10"/>
          <p:cNvPicPr/>
          <p:nvPr/>
        </p:nvPicPr>
        <p:blipFill>
          <a:blip r:embed="rId16"/>
          <a:stretch/>
        </p:blipFill>
        <p:spPr>
          <a:xfrm>
            <a:off x="264600" y="207000"/>
            <a:ext cx="11662200" cy="6453000"/>
          </a:xfrm>
          <a:prstGeom prst="rect">
            <a:avLst/>
          </a:prstGeom>
          <a:ln>
            <a:noFill/>
          </a:ln>
        </p:spPr>
      </p:pic>
      <p:pic>
        <p:nvPicPr>
          <p:cNvPr id="3" name="Picture 13"/>
          <p:cNvPicPr/>
          <p:nvPr/>
        </p:nvPicPr>
        <p:blipFill>
          <a:blip r:embed="rId17"/>
          <a:stretch/>
        </p:blipFill>
        <p:spPr>
          <a:xfrm>
            <a:off x="10685880" y="524520"/>
            <a:ext cx="895680" cy="735840"/>
          </a:xfrm>
          <a:prstGeom prst="rect">
            <a:avLst/>
          </a:prstGeom>
          <a:ln>
            <a:noFill/>
          </a:ln>
        </p:spPr>
      </p:pic>
      <p:sp>
        <p:nvSpPr>
          <p:cNvPr id="4" name="PlaceHolder 2"/>
          <p:cNvSpPr>
            <a:spLocks noGrp="1"/>
          </p:cNvSpPr>
          <p:nvPr>
            <p:ph type="title"/>
          </p:nvPr>
        </p:nvSpPr>
        <p:spPr>
          <a:xfrm>
            <a:off x="1499760" y="2872440"/>
            <a:ext cx="9191880" cy="1142280"/>
          </a:xfrm>
          <a:prstGeom prst="rect">
            <a:avLst/>
          </a:prstGeom>
        </p:spPr>
        <p:txBody>
          <a:bodyPr lIns="0" tIns="0" rIns="0" bIns="0" anchor="ctr"/>
          <a:lstStyle/>
          <a:p>
            <a:r>
              <a:rPr lang="en-US" sz="1800" b="0" strike="noStrike" spc="-1">
                <a:latin typeface="Arial"/>
              </a:rPr>
              <a:t>Click to edit the title text format</a:t>
            </a:r>
          </a:p>
        </p:txBody>
      </p:sp>
      <p:sp>
        <p:nvSpPr>
          <p:cNvPr id="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3302477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121" name="Picture 12"/>
          <p:cNvPicPr/>
          <p:nvPr/>
        </p:nvPicPr>
        <p:blipFill>
          <a:blip r:embed="rId14"/>
          <a:stretch/>
        </p:blipFill>
        <p:spPr>
          <a:xfrm>
            <a:off x="383760" y="231840"/>
            <a:ext cx="11423520" cy="925560"/>
          </a:xfrm>
          <a:prstGeom prst="rect">
            <a:avLst/>
          </a:prstGeom>
          <a:ln>
            <a:noFill/>
          </a:ln>
        </p:spPr>
      </p:pic>
      <p:pic>
        <p:nvPicPr>
          <p:cNvPr id="122" name="Picture 7"/>
          <p:cNvPicPr/>
          <p:nvPr/>
        </p:nvPicPr>
        <p:blipFill>
          <a:blip r:embed="rId15"/>
          <a:stretch/>
        </p:blipFill>
        <p:spPr>
          <a:xfrm>
            <a:off x="0" y="0"/>
            <a:ext cx="12191400" cy="6857280"/>
          </a:xfrm>
          <a:prstGeom prst="rect">
            <a:avLst/>
          </a:prstGeom>
          <a:ln>
            <a:noFill/>
          </a:ln>
        </p:spPr>
      </p:pic>
      <p:pic>
        <p:nvPicPr>
          <p:cNvPr id="123" name="Picture 8"/>
          <p:cNvPicPr/>
          <p:nvPr/>
        </p:nvPicPr>
        <p:blipFill>
          <a:blip r:embed="rId16"/>
          <a:stretch/>
        </p:blipFill>
        <p:spPr>
          <a:xfrm>
            <a:off x="10958760" y="285480"/>
            <a:ext cx="895680" cy="735840"/>
          </a:xfrm>
          <a:prstGeom prst="rect">
            <a:avLst/>
          </a:prstGeom>
          <a:ln>
            <a:noFill/>
          </a:ln>
        </p:spPr>
      </p:pic>
      <p:sp>
        <p:nvSpPr>
          <p:cNvPr id="124" name="PlaceHolder 2"/>
          <p:cNvSpPr>
            <a:spLocks noGrp="1"/>
          </p:cNvSpPr>
          <p:nvPr>
            <p:ph type="title"/>
          </p:nvPr>
        </p:nvSpPr>
        <p:spPr>
          <a:xfrm>
            <a:off x="609480" y="273600"/>
            <a:ext cx="109724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12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25024174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640080" y="2693880"/>
            <a:ext cx="10636920" cy="146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1" normalizeH="0" baseline="0" noProof="0" dirty="0">
              <a:ln>
                <a:noFill/>
              </a:ln>
              <a:solidFill>
                <a:prstClr val="black"/>
              </a:solidFill>
              <a:effectLst/>
              <a:uLnTx/>
              <a:uFillTx/>
              <a:latin typeface="Arial"/>
            </a:endParaRPr>
          </a:p>
        </p:txBody>
      </p:sp>
      <p:sp>
        <p:nvSpPr>
          <p:cNvPr id="250" name="CustomShape 2"/>
          <p:cNvSpPr/>
          <p:nvPr/>
        </p:nvSpPr>
        <p:spPr>
          <a:xfrm>
            <a:off x="1828800" y="4235400"/>
            <a:ext cx="8533800" cy="149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r>
              <a:rPr kumimoji="0" lang="en-US" sz="2400" b="0" i="1" u="none" strike="noStrike" kern="1200" cap="none" spc="-1" normalizeH="0" baseline="0" noProof="0" dirty="0">
                <a:ln>
                  <a:noFill/>
                </a:ln>
                <a:solidFill>
                  <a:srgbClr val="FFFFFF"/>
                </a:solidFill>
                <a:effectLst/>
                <a:uLnTx/>
                <a:uFillTx/>
                <a:latin typeface="Georgia"/>
                <a:ea typeface="Georgia"/>
              </a:rPr>
              <a:t>Syed Samar Abbas </a:t>
            </a:r>
            <a:endParaRPr kumimoji="0" lang="en-US" sz="24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2800" b="0" i="0" u="none" strike="noStrike" kern="1200" cap="none" spc="-1" normalizeH="0" baseline="0" noProof="0" dirty="0">
              <a:ln>
                <a:noFill/>
              </a:ln>
              <a:solidFill>
                <a:prstClr val="black"/>
              </a:solidFill>
              <a:effectLst/>
              <a:uLnTx/>
              <a:uFillTx/>
              <a:latin typeface="Arial"/>
            </a:endParaRPr>
          </a:p>
        </p:txBody>
      </p:sp>
      <p:sp>
        <p:nvSpPr>
          <p:cNvPr id="251" name="Line 3"/>
          <p:cNvSpPr/>
          <p:nvPr/>
        </p:nvSpPr>
        <p:spPr>
          <a:xfrm>
            <a:off x="4082400" y="4326860"/>
            <a:ext cx="4026600" cy="360"/>
          </a:xfrm>
          <a:prstGeom prst="line">
            <a:avLst/>
          </a:prstGeom>
          <a:ln w="9360">
            <a:solidFill>
              <a:srgbClr val="FF0000"/>
            </a:solidFill>
            <a:round/>
          </a:ln>
        </p:spPr>
        <p:style>
          <a:lnRef idx="2">
            <a:schemeClr val="accent1"/>
          </a:lnRef>
          <a:fillRef idx="0">
            <a:schemeClr val="accent1"/>
          </a:fillRef>
          <a:effectRef idx="1">
            <a:schemeClr val="accent1"/>
          </a:effectRef>
          <a:fontRef idx="minor"/>
        </p:style>
        <p:txBody>
          <a:bodyPr/>
          <a:lstStyle/>
          <a:p>
            <a:endParaRPr lang="en-US"/>
          </a:p>
        </p:txBody>
      </p:sp>
      <p:sp>
        <p:nvSpPr>
          <p:cNvPr id="2" name="TextBox 1">
            <a:extLst>
              <a:ext uri="{FF2B5EF4-FFF2-40B4-BE49-F238E27FC236}">
                <a16:creationId xmlns:a16="http://schemas.microsoft.com/office/drawing/2014/main" id="{0BD795D1-05F5-44ED-BCBE-54CED6F44376}"/>
              </a:ext>
            </a:extLst>
          </p:cNvPr>
          <p:cNvSpPr txBox="1"/>
          <p:nvPr/>
        </p:nvSpPr>
        <p:spPr>
          <a:xfrm>
            <a:off x="379675" y="1722191"/>
            <a:ext cx="114320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Mechanical Power Transmission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Times New Roman" panose="02020603050405020304" pitchFamily="18" charset="0"/>
                <a:cs typeface="Times New Roman" panose="02020603050405020304" pitchFamily="18" charset="0"/>
              </a:rPr>
              <a:t>MMET 301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A0E0-0167-A815-D4BE-405A0696F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2AA41-C813-E5A8-305F-7E970E4570FB}"/>
              </a:ext>
            </a:extLst>
          </p:cNvPr>
          <p:cNvSpPr txBox="1">
            <a:spLocks/>
          </p:cNvSpPr>
          <p:nvPr/>
        </p:nvSpPr>
        <p:spPr>
          <a:xfrm>
            <a:off x="1500060" y="114598"/>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Length of V Belts</a:t>
            </a:r>
          </a:p>
        </p:txBody>
      </p:sp>
      <p:pic>
        <p:nvPicPr>
          <p:cNvPr id="3074" name="Picture 2" descr="A picture containing text, sport, athletic game&#10;&#10;Description automatically generated">
            <a:extLst>
              <a:ext uri="{FF2B5EF4-FFF2-40B4-BE49-F238E27FC236}">
                <a16:creationId xmlns:a16="http://schemas.microsoft.com/office/drawing/2014/main" id="{03FEA930-4CD7-E1CD-BF53-6A3B02266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9" y="857485"/>
            <a:ext cx="3810000" cy="1549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552210F-624B-5A88-A579-4DE1C5F1ABE2}"/>
                  </a:ext>
                </a:extLst>
              </p:cNvPr>
              <p:cNvSpPr txBox="1"/>
              <p:nvPr/>
            </p:nvSpPr>
            <p:spPr>
              <a:xfrm>
                <a:off x="209549" y="2498168"/>
                <a:ext cx="11772899" cy="4074385"/>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bg1"/>
                    </a:solidFill>
                  </a:rPr>
                  <a:t>Note that the two pulleys are of the same diameter: </a:t>
                </a:r>
              </a:p>
              <a:p>
                <a:pPr marL="800100" lvl="1" indent="-342900" algn="just">
                  <a:buFont typeface="Arial" panose="020B0604020202020204" pitchFamily="34" charset="0"/>
                  <a:buChar char="•"/>
                </a:pPr>
                <a:r>
                  <a:rPr lang="en-US" sz="2400" dirty="0">
                    <a:solidFill>
                      <a:schemeClr val="bg1"/>
                    </a:solidFill>
                  </a:rPr>
                  <a:t>L = 2C + 2</a:t>
                </a:r>
                <a14:m>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rPr>
                      <m:t>𝜋</m:t>
                    </m:r>
                    <m:r>
                      <a:rPr lang="en-US" sz="2400" b="0" i="1" smtClean="0">
                        <a:solidFill>
                          <a:schemeClr val="bg1"/>
                        </a:solidFill>
                        <a:latin typeface="Cambria Math" panose="02040503050406030204" pitchFamily="18" charset="0"/>
                        <a:ea typeface="Cambria Math" panose="02040503050406030204" pitchFamily="18" charset="0"/>
                      </a:rPr>
                      <m:t>𝑟</m:t>
                    </m:r>
                  </m:oMath>
                </a14:m>
                <a:r>
                  <a:rPr lang="en-US" sz="2400" dirty="0">
                    <a:solidFill>
                      <a:schemeClr val="bg1"/>
                    </a:solidFill>
                  </a:rPr>
                  <a:t> ; where ‘C’ is the center-to-center distance and ‘r’ is the radius.</a:t>
                </a: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Now, the diameters are different (D</a:t>
                </a:r>
                <a:r>
                  <a:rPr lang="en-US" sz="2400" baseline="-25000" dirty="0">
                    <a:solidFill>
                      <a:schemeClr val="bg1"/>
                    </a:solidFill>
                  </a:rPr>
                  <a:t>1</a:t>
                </a:r>
                <a:r>
                  <a:rPr lang="en-US" sz="2400" dirty="0">
                    <a:solidFill>
                      <a:schemeClr val="bg1"/>
                    </a:solidFill>
                  </a:rPr>
                  <a:t> &gt; D</a:t>
                </a:r>
                <a:r>
                  <a:rPr lang="en-US" sz="2400" baseline="-25000" dirty="0">
                    <a:solidFill>
                      <a:schemeClr val="bg1"/>
                    </a:solidFill>
                  </a:rPr>
                  <a:t>2</a:t>
                </a:r>
                <a:r>
                  <a:rPr lang="en-US" sz="2400" dirty="0">
                    <a:solidFill>
                      <a:schemeClr val="bg1"/>
                    </a:solidFill>
                  </a:rPr>
                  <a:t>).</a:t>
                </a:r>
              </a:p>
              <a:p>
                <a:pPr marL="800100" lvl="1" indent="-342900" algn="just">
                  <a:buFont typeface="Arial" panose="020B0604020202020204" pitchFamily="34" charset="0"/>
                  <a:buChar char="•"/>
                </a:pPr>
                <a14:m>
                  <m:oMath xmlns:m="http://schemas.openxmlformats.org/officeDocument/2006/math">
                    <m:r>
                      <a:rPr lang="en-US" sz="2400" b="0" i="1" smtClean="0">
                        <a:solidFill>
                          <a:schemeClr val="bg1"/>
                        </a:solidFill>
                        <a:latin typeface="Cambria Math" panose="02040503050406030204" pitchFamily="18" charset="0"/>
                      </a:rPr>
                      <m:t>𝐿</m:t>
                    </m:r>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𝐶</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ea typeface="Cambria Math" panose="02040503050406030204" pitchFamily="18" charset="0"/>
                      </a:rPr>
                      <m:t>𝜋</m:t>
                    </m:r>
                    <m:r>
                      <a:rPr lang="en-US" sz="2400" b="0" i="1" smtClean="0">
                        <a:solidFill>
                          <a:schemeClr val="bg1"/>
                        </a:solidFill>
                        <a:latin typeface="Cambria Math" panose="02040503050406030204" pitchFamily="18" charset="0"/>
                        <a:ea typeface="Cambria Math" panose="02040503050406030204" pitchFamily="18" charset="0"/>
                      </a:rPr>
                      <m:t> </m:t>
                    </m:r>
                    <m:d>
                      <m:dPr>
                        <m:begChr m:val="["/>
                        <m:endChr m:val="]"/>
                        <m:ctrlPr>
                          <a:rPr lang="en-US" sz="2400" b="0" i="1" smtClean="0">
                            <a:solidFill>
                              <a:schemeClr val="bg1"/>
                            </a:solidFill>
                            <a:latin typeface="Cambria Math" panose="02040503050406030204" pitchFamily="18" charset="0"/>
                            <a:ea typeface="Cambria Math" panose="02040503050406030204" pitchFamily="18" charset="0"/>
                          </a:rPr>
                        </m:ctrlPr>
                      </m:dPr>
                      <m:e>
                        <m:f>
                          <m:fPr>
                            <m:ctrlPr>
                              <a:rPr lang="en-US" sz="2400" b="0" i="1" smtClean="0">
                                <a:solidFill>
                                  <a:schemeClr val="bg1"/>
                                </a:solidFill>
                                <a:latin typeface="Cambria Math" panose="02040503050406030204" pitchFamily="18" charset="0"/>
                                <a:ea typeface="Cambria Math" panose="02040503050406030204" pitchFamily="18" charset="0"/>
                              </a:rPr>
                            </m:ctrlPr>
                          </m:fPr>
                          <m:num>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𝐷</m:t>
                                </m:r>
                              </m:e>
                              <m:sub>
                                <m:r>
                                  <a:rPr lang="en-US" sz="2400" b="0" i="1" smtClean="0">
                                    <a:solidFill>
                                      <a:schemeClr val="bg1"/>
                                    </a:solidFill>
                                    <a:latin typeface="Cambria Math" panose="02040503050406030204" pitchFamily="18" charset="0"/>
                                    <a:ea typeface="Cambria Math" panose="02040503050406030204" pitchFamily="18" charset="0"/>
                                  </a:rPr>
                                  <m:t>1</m:t>
                                </m:r>
                              </m:sub>
                            </m:sSub>
                            <m:r>
                              <a:rPr lang="en-US" sz="2400" b="0" i="1" smtClean="0">
                                <a:solidFill>
                                  <a:schemeClr val="bg1"/>
                                </a:solidFill>
                                <a:latin typeface="Cambria Math" panose="02040503050406030204" pitchFamily="18" charset="0"/>
                                <a:ea typeface="Cambria Math" panose="02040503050406030204" pitchFamily="18" charset="0"/>
                              </a:rPr>
                              <m:t>+ </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𝐷</m:t>
                                </m:r>
                              </m:e>
                              <m:sub>
                                <m:r>
                                  <a:rPr lang="en-US" sz="2400" b="0" i="1" smtClean="0">
                                    <a:solidFill>
                                      <a:schemeClr val="bg1"/>
                                    </a:solidFill>
                                    <a:latin typeface="Cambria Math" panose="02040503050406030204" pitchFamily="18" charset="0"/>
                                    <a:ea typeface="Cambria Math" panose="02040503050406030204" pitchFamily="18" charset="0"/>
                                  </a:rPr>
                                  <m:t>2</m:t>
                                </m:r>
                              </m:sub>
                            </m:sSub>
                          </m:num>
                          <m:den>
                            <m:r>
                              <a:rPr lang="en-US" sz="2400" b="0" i="1" smtClean="0">
                                <a:solidFill>
                                  <a:schemeClr val="bg1"/>
                                </a:solidFill>
                                <a:latin typeface="Cambria Math" panose="02040503050406030204" pitchFamily="18" charset="0"/>
                                <a:ea typeface="Cambria Math" panose="02040503050406030204" pitchFamily="18" charset="0"/>
                              </a:rPr>
                              <m:t>2</m:t>
                            </m:r>
                          </m:den>
                        </m:f>
                      </m:e>
                    </m:d>
                    <m:r>
                      <a:rPr lang="en-US" sz="2400" b="0" i="1" smtClean="0">
                        <a:solidFill>
                          <a:schemeClr val="bg1"/>
                        </a:solidFill>
                        <a:latin typeface="Cambria Math" panose="02040503050406030204" pitchFamily="18" charset="0"/>
                        <a:ea typeface="Cambria Math" panose="02040503050406030204" pitchFamily="18" charset="0"/>
                      </a:rPr>
                      <m:t>+ </m:t>
                    </m:r>
                    <m:f>
                      <m:fPr>
                        <m:ctrlPr>
                          <a:rPr lang="en-US" sz="2400" b="0" i="1" smtClean="0">
                            <a:solidFill>
                              <a:schemeClr val="bg1"/>
                            </a:solidFill>
                            <a:latin typeface="Cambria Math" panose="02040503050406030204" pitchFamily="18" charset="0"/>
                            <a:ea typeface="Cambria Math" panose="02040503050406030204" pitchFamily="18" charset="0"/>
                          </a:rPr>
                        </m:ctrlPr>
                      </m:fPr>
                      <m:num>
                        <m:sSup>
                          <m:sSupPr>
                            <m:ctrlPr>
                              <a:rPr lang="en-US" sz="2400" b="0" i="1" smtClean="0">
                                <a:solidFill>
                                  <a:schemeClr val="bg1"/>
                                </a:solidFill>
                                <a:latin typeface="Cambria Math" panose="02040503050406030204" pitchFamily="18" charset="0"/>
                                <a:ea typeface="Cambria Math" panose="02040503050406030204" pitchFamily="18" charset="0"/>
                              </a:rPr>
                            </m:ctrlPr>
                          </m:sSupPr>
                          <m:e>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𝐷</m:t>
                                </m:r>
                              </m:e>
                              <m:sub>
                                <m:r>
                                  <a:rPr lang="en-US" sz="2400" b="0" i="1" smtClean="0">
                                    <a:solidFill>
                                      <a:schemeClr val="bg1"/>
                                    </a:solidFill>
                                    <a:latin typeface="Cambria Math" panose="02040503050406030204" pitchFamily="18" charset="0"/>
                                    <a:ea typeface="Cambria Math" panose="02040503050406030204" pitchFamily="18" charset="0"/>
                                  </a:rPr>
                                  <m:t>2</m:t>
                                </m:r>
                              </m:sub>
                            </m:sSub>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r>
                                  <a:rPr lang="en-US" sz="2400" b="0" i="1" smtClean="0">
                                    <a:solidFill>
                                      <a:schemeClr val="bg1"/>
                                    </a:solidFill>
                                    <a:latin typeface="Cambria Math" panose="02040503050406030204" pitchFamily="18" charset="0"/>
                                    <a:ea typeface="Cambria Math" panose="02040503050406030204" pitchFamily="18" charset="0"/>
                                  </a:rPr>
                                  <m:t>𝐷</m:t>
                                </m:r>
                              </m:e>
                              <m:sub>
                                <m:r>
                                  <a:rPr lang="en-US" sz="2400" b="0" i="1" smtClean="0">
                                    <a:solidFill>
                                      <a:schemeClr val="bg1"/>
                                    </a:solidFill>
                                    <a:latin typeface="Cambria Math" panose="02040503050406030204" pitchFamily="18" charset="0"/>
                                    <a:ea typeface="Cambria Math" panose="02040503050406030204" pitchFamily="18" charset="0"/>
                                  </a:rPr>
                                  <m:t>1</m:t>
                                </m:r>
                              </m:sub>
                            </m:sSub>
                            <m:r>
                              <a:rPr lang="en-US" sz="2400" b="0" i="1" smtClean="0">
                                <a:solidFill>
                                  <a:schemeClr val="bg1"/>
                                </a:solidFill>
                                <a:latin typeface="Cambria Math" panose="02040503050406030204" pitchFamily="18" charset="0"/>
                                <a:ea typeface="Cambria Math" panose="02040503050406030204" pitchFamily="18" charset="0"/>
                              </a:rPr>
                              <m:t>)</m:t>
                            </m:r>
                          </m:e>
                          <m:sup>
                            <m:r>
                              <a:rPr lang="en-US" sz="2400" b="0" i="1" smtClean="0">
                                <a:solidFill>
                                  <a:schemeClr val="bg1"/>
                                </a:solidFill>
                                <a:latin typeface="Cambria Math" panose="02040503050406030204" pitchFamily="18" charset="0"/>
                                <a:ea typeface="Cambria Math" panose="02040503050406030204" pitchFamily="18" charset="0"/>
                              </a:rPr>
                              <m:t>2</m:t>
                            </m:r>
                          </m:sup>
                        </m:sSup>
                      </m:num>
                      <m:den>
                        <m:r>
                          <a:rPr lang="en-US" sz="2400" b="0" i="1" smtClean="0">
                            <a:solidFill>
                              <a:schemeClr val="bg1"/>
                            </a:solidFill>
                            <a:latin typeface="Cambria Math" panose="02040503050406030204" pitchFamily="18" charset="0"/>
                            <a:ea typeface="Cambria Math" panose="02040503050406030204" pitchFamily="18" charset="0"/>
                          </a:rPr>
                          <m:t>4</m:t>
                        </m:r>
                        <m:r>
                          <a:rPr lang="en-US" sz="2400" b="0" i="1" smtClean="0">
                            <a:solidFill>
                              <a:schemeClr val="bg1"/>
                            </a:solidFill>
                            <a:latin typeface="Cambria Math" panose="02040503050406030204" pitchFamily="18" charset="0"/>
                            <a:ea typeface="Cambria Math" panose="02040503050406030204" pitchFamily="18" charset="0"/>
                          </a:rPr>
                          <m:t>𝐶</m:t>
                        </m:r>
                      </m:den>
                    </m:f>
                  </m:oMath>
                </a14:m>
                <a:r>
                  <a:rPr lang="en-US" sz="2400" dirty="0">
                    <a:solidFill>
                      <a:schemeClr val="bg1"/>
                    </a:solidFill>
                  </a:rPr>
                  <a:t>  </a:t>
                </a:r>
              </a:p>
            </p:txBody>
          </p:sp>
        </mc:Choice>
        <mc:Fallback xmlns="">
          <p:sp>
            <p:nvSpPr>
              <p:cNvPr id="3" name="TextBox 2">
                <a:extLst>
                  <a:ext uri="{FF2B5EF4-FFF2-40B4-BE49-F238E27FC236}">
                    <a16:creationId xmlns:a16="http://schemas.microsoft.com/office/drawing/2014/main" id="{C552210F-624B-5A88-A579-4DE1C5F1ABE2}"/>
                  </a:ext>
                </a:extLst>
              </p:cNvPr>
              <p:cNvSpPr txBox="1">
                <a:spLocks noRot="1" noChangeAspect="1" noMove="1" noResize="1" noEditPoints="1" noAdjustHandles="1" noChangeArrowheads="1" noChangeShapeType="1" noTextEdit="1"/>
              </p:cNvSpPr>
              <p:nvPr/>
            </p:nvSpPr>
            <p:spPr>
              <a:xfrm>
                <a:off x="209549" y="2498168"/>
                <a:ext cx="11772899" cy="4074385"/>
              </a:xfrm>
              <a:prstGeom prst="rect">
                <a:avLst/>
              </a:prstGeom>
              <a:blipFill>
                <a:blip r:embed="rId3"/>
                <a:stretch>
                  <a:fillRect l="-647" t="-1242"/>
                </a:stretch>
              </a:blipFill>
            </p:spPr>
            <p:txBody>
              <a:bodyPr/>
              <a:lstStyle/>
              <a:p>
                <a:r>
                  <a:rPr lang="en-US">
                    <a:noFill/>
                  </a:rPr>
                  <a:t> </a:t>
                </a:r>
              </a:p>
            </p:txBody>
          </p:sp>
        </mc:Fallback>
      </mc:AlternateContent>
      <p:pic>
        <p:nvPicPr>
          <p:cNvPr id="3076" name="Picture 4" descr="Diagram&#10;&#10;Description automatically generated">
            <a:extLst>
              <a:ext uri="{FF2B5EF4-FFF2-40B4-BE49-F238E27FC236}">
                <a16:creationId xmlns:a16="http://schemas.microsoft.com/office/drawing/2014/main" id="{8CC9ABA4-6BC2-557B-9F46-507C33273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9" y="3429000"/>
            <a:ext cx="3810000" cy="184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0DA4D-8288-08D4-C80A-4E64B069A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21C4D-D9F7-2AB4-DC61-5573EAF2F870}"/>
              </a:ext>
            </a:extLst>
          </p:cNvPr>
          <p:cNvSpPr>
            <a:spLocks noGrp="1"/>
          </p:cNvSpPr>
          <p:nvPr>
            <p:ph type="title"/>
          </p:nvPr>
        </p:nvSpPr>
        <p:spPr>
          <a:xfrm>
            <a:off x="1500056" y="-110481"/>
            <a:ext cx="9191880" cy="1142280"/>
          </a:xfrm>
        </p:spPr>
        <p:txBody>
          <a:bodyPr/>
          <a:lstStyle/>
          <a:p>
            <a:pPr algn="ctr"/>
            <a:r>
              <a:rPr lang="en-US" u="sng" dirty="0">
                <a:solidFill>
                  <a:schemeClr val="bg1"/>
                </a:solidFill>
              </a:rPr>
              <a:t>Variable Speed Belts</a:t>
            </a:r>
          </a:p>
        </p:txBody>
      </p:sp>
      <p:sp>
        <p:nvSpPr>
          <p:cNvPr id="7" name="TextBox 6">
            <a:extLst>
              <a:ext uri="{FF2B5EF4-FFF2-40B4-BE49-F238E27FC236}">
                <a16:creationId xmlns:a16="http://schemas.microsoft.com/office/drawing/2014/main" id="{578BB91E-CBD1-98E7-1888-25AB70B766B6}"/>
              </a:ext>
            </a:extLst>
          </p:cNvPr>
          <p:cNvSpPr txBox="1"/>
          <p:nvPr/>
        </p:nvSpPr>
        <p:spPr>
          <a:xfrm>
            <a:off x="209547" y="926696"/>
            <a:ext cx="11772899" cy="3416320"/>
          </a:xfrm>
          <a:prstGeom prst="rect">
            <a:avLst/>
          </a:prstGeom>
          <a:noFill/>
        </p:spPr>
        <p:txBody>
          <a:bodyPr wrap="square">
            <a:spAutoFit/>
          </a:bodyPr>
          <a:lstStyle/>
          <a:p>
            <a:pPr marL="342900" indent="-342900" algn="just">
              <a:buFont typeface="Arial" panose="020B0604020202020204" pitchFamily="34" charset="0"/>
              <a:buChar char="•"/>
            </a:pPr>
            <a:r>
              <a:rPr lang="en-US" sz="2400" u="sng" dirty="0">
                <a:solidFill>
                  <a:schemeClr val="bg1"/>
                </a:solidFill>
              </a:rPr>
              <a:t>General Mechanism: </a:t>
            </a:r>
          </a:p>
          <a:p>
            <a:pPr marL="342900" indent="-342900" algn="just">
              <a:buFont typeface="Wingdings" pitchFamily="2" charset="2"/>
              <a:buChar char="q"/>
            </a:pPr>
            <a:r>
              <a:rPr lang="en-US" sz="2400" dirty="0">
                <a:solidFill>
                  <a:schemeClr val="bg1"/>
                </a:solidFill>
              </a:rPr>
              <a:t>Variable speed belt drive is a special class of two-sheaves (conical in shape) drive, that can vary the speed of the driven sheave. </a:t>
            </a:r>
          </a:p>
          <a:p>
            <a:pPr marL="342900"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The belt moves across different sections of the pulley through the use of variable-diameter pulleys, which allow smooth speed adjustments by changing the effective diameter at which the belt contacts the pulley.</a:t>
            </a:r>
          </a:p>
          <a:p>
            <a:pPr marL="342900"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An animation might help, right? </a:t>
            </a:r>
          </a:p>
        </p:txBody>
      </p:sp>
      <p:pic>
        <p:nvPicPr>
          <p:cNvPr id="8" name="Content Placeholder 2" descr="Belt Drives Slides_Page_055.jpg">
            <a:extLst>
              <a:ext uri="{FF2B5EF4-FFF2-40B4-BE49-F238E27FC236}">
                <a16:creationId xmlns:a16="http://schemas.microsoft.com/office/drawing/2014/main" id="{72EAD7CB-72CE-FA00-76AD-B66846757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594" t="33950" r="5723" b="23960"/>
          <a:stretch/>
        </p:blipFill>
        <p:spPr>
          <a:xfrm>
            <a:off x="5176189" y="3607676"/>
            <a:ext cx="4593331" cy="3132779"/>
          </a:xfrm>
          <a:prstGeom prst="rect">
            <a:avLst/>
          </a:prstGeom>
        </p:spPr>
      </p:pic>
    </p:spTree>
    <p:extLst>
      <p:ext uri="{BB962C8B-B14F-4D97-AF65-F5344CB8AC3E}">
        <p14:creationId xmlns:p14="http://schemas.microsoft.com/office/powerpoint/2010/main" val="29183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CC1D-9407-BC8C-E31E-F69F2806D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241AA-332E-67D7-6EB6-89DA7191EA50}"/>
              </a:ext>
            </a:extLst>
          </p:cNvPr>
          <p:cNvSpPr>
            <a:spLocks noGrp="1"/>
          </p:cNvSpPr>
          <p:nvPr>
            <p:ph type="title"/>
          </p:nvPr>
        </p:nvSpPr>
        <p:spPr>
          <a:xfrm>
            <a:off x="1500056" y="-110481"/>
            <a:ext cx="9191880" cy="1142280"/>
          </a:xfrm>
        </p:spPr>
        <p:txBody>
          <a:bodyPr/>
          <a:lstStyle/>
          <a:p>
            <a:pPr algn="ctr"/>
            <a:r>
              <a:rPr lang="en-US" u="sng" dirty="0">
                <a:solidFill>
                  <a:schemeClr val="bg1"/>
                </a:solidFill>
              </a:rPr>
              <a:t>Variable Speed Belts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D511AE-C079-FDB4-7647-17B1DD30BBF8}"/>
                  </a:ext>
                </a:extLst>
              </p:cNvPr>
              <p:cNvSpPr txBox="1"/>
              <p:nvPr/>
            </p:nvSpPr>
            <p:spPr>
              <a:xfrm>
                <a:off x="209546" y="1062006"/>
                <a:ext cx="11772899" cy="5472652"/>
              </a:xfrm>
              <a:prstGeom prst="rect">
                <a:avLst/>
              </a:prstGeom>
              <a:noFill/>
            </p:spPr>
            <p:txBody>
              <a:bodyPr wrap="square">
                <a:spAutoFit/>
              </a:bodyPr>
              <a:lstStyle/>
              <a:p>
                <a:pPr marL="342900" indent="-342900" algn="just">
                  <a:buFont typeface="Arial" panose="020B0604020202020204" pitchFamily="34" charset="0"/>
                  <a:buChar char="•"/>
                </a:pPr>
                <a:r>
                  <a:rPr lang="en-US" sz="2400" u="sng" dirty="0">
                    <a:solidFill>
                      <a:schemeClr val="bg1"/>
                    </a:solidFill>
                  </a:rPr>
                  <a:t>General Mechanism (continued): </a:t>
                </a:r>
              </a:p>
              <a:p>
                <a:pPr marL="342900" indent="-342900" algn="just">
                  <a:buFont typeface="Wingdings" pitchFamily="2" charset="2"/>
                  <a:buChar char="q"/>
                </a:pPr>
                <a:r>
                  <a:rPr lang="en-US" sz="2400" dirty="0">
                    <a:solidFill>
                      <a:schemeClr val="bg1"/>
                    </a:solidFill>
                  </a:rPr>
                  <a:t>When the sheaves (on the driver) move closer together, the belt rides higher on the pulley, increasing the </a:t>
                </a:r>
                <a:r>
                  <a:rPr lang="en-US" sz="2400" u="sng" dirty="0">
                    <a:solidFill>
                      <a:schemeClr val="bg1"/>
                    </a:solidFill>
                  </a:rPr>
                  <a:t>effective diameter</a:t>
                </a:r>
                <a:r>
                  <a:rPr lang="en-US" sz="2400" dirty="0">
                    <a:solidFill>
                      <a:schemeClr val="bg1"/>
                    </a:solidFill>
                  </a:rPr>
                  <a:t>, which transmits more ‘speed’ to the driven component ----- concept of gear ratio? </a:t>
                </a:r>
              </a:p>
              <a:p>
                <a:pPr marL="342900"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The gear ratio depends on the effective diameters of the driver and driven pulleys at any given moment. It is calculated by dividing the diameter of the driven pulley by the diameter of the driver pulley.</a:t>
                </a:r>
              </a:p>
              <a:p>
                <a:pPr marL="342900" indent="-342900" algn="just">
                  <a:buFont typeface="Wingdings" pitchFamily="2" charset="2"/>
                  <a:buChar char="q"/>
                </a:pPr>
                <a:endParaRPr lang="en-US" sz="2400" dirty="0">
                  <a:solidFill>
                    <a:schemeClr val="bg1"/>
                  </a:solidFill>
                </a:endParaRPr>
              </a:p>
              <a:p>
                <a:pPr marL="800100" lvl="1" indent="-342900" algn="just">
                  <a:buFont typeface="Wingdings" pitchFamily="2" charset="2"/>
                  <a:buChar char="q"/>
                </a:pPr>
                <a14:m>
                  <m:oMath xmlns:m="http://schemas.openxmlformats.org/officeDocument/2006/math">
                    <m:r>
                      <a:rPr lang="en-US" sz="2400" b="0" i="1" smtClean="0">
                        <a:solidFill>
                          <a:schemeClr val="bg1"/>
                        </a:solidFill>
                        <a:latin typeface="Cambria Math" panose="02040503050406030204" pitchFamily="18" charset="0"/>
                      </a:rPr>
                      <m:t>𝐺𝑅</m:t>
                    </m:r>
                    <m:r>
                      <a:rPr lang="en-US" sz="2400" b="0" i="1" smtClean="0">
                        <a:solidFill>
                          <a:schemeClr val="bg1"/>
                        </a:solidFill>
                        <a:latin typeface="Cambria Math" panose="02040503050406030204" pitchFamily="18" charset="0"/>
                      </a:rPr>
                      <m:t>= </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𝐷𝑖𝑎</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𝑡h𝑒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𝑑𝑟𝑖𝑣𝑒𝑛</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𝑝𝑢𝑙𝑙𝑒𝑦</m:t>
                        </m:r>
                      </m:num>
                      <m:den>
                        <m:r>
                          <a:rPr lang="en-US" sz="2400" b="0" i="1" smtClean="0">
                            <a:solidFill>
                              <a:schemeClr val="bg1"/>
                            </a:solidFill>
                            <a:latin typeface="Cambria Math" panose="02040503050406030204" pitchFamily="18" charset="0"/>
                          </a:rPr>
                          <m:t>𝐷𝑖𝑎</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𝑡h𝑒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𝑑𝑟𝑖𝑣𝑒𝑟</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𝑝𝑢𝑙𝑙𝑦</m:t>
                        </m:r>
                      </m:den>
                    </m:f>
                  </m:oMath>
                </a14:m>
                <a:endParaRPr lang="en-US" sz="2400" dirty="0">
                  <a:solidFill>
                    <a:schemeClr val="bg1"/>
                  </a:solidFill>
                </a:endParaRPr>
              </a:p>
              <a:p>
                <a:pPr marL="800100" lvl="1" indent="-342900" algn="just">
                  <a:buFont typeface="Wingdings" pitchFamily="2" charset="2"/>
                  <a:buChar char="q"/>
                </a:pPr>
                <a:endParaRPr lang="en-US" sz="2400" dirty="0">
                  <a:solidFill>
                    <a:schemeClr val="bg1"/>
                  </a:solidFill>
                </a:endParaRPr>
              </a:p>
              <a:p>
                <a:pPr marL="342900" indent="-342900" algn="just">
                  <a:buFont typeface="Wingdings" pitchFamily="2" charset="2"/>
                  <a:buChar char="q"/>
                </a:pPr>
                <a:r>
                  <a:rPr lang="en-US" sz="2400" dirty="0">
                    <a:solidFill>
                      <a:schemeClr val="bg1"/>
                    </a:solidFill>
                  </a:rPr>
                  <a:t>How does the speed change? How about torque?</a:t>
                </a:r>
              </a:p>
              <a:p>
                <a:pPr marL="342900" indent="-342900" algn="just">
                  <a:buFont typeface="Wingdings" pitchFamily="2" charset="2"/>
                  <a:buChar char="q"/>
                </a:pPr>
                <a:endParaRPr lang="en-US" sz="2400" dirty="0">
                  <a:solidFill>
                    <a:schemeClr val="bg1"/>
                  </a:solidFill>
                </a:endParaRPr>
              </a:p>
              <a:p>
                <a:pPr marL="800100" lvl="1" indent="-342900" algn="just">
                  <a:buFont typeface="Wingdings" pitchFamily="2" charset="2"/>
                  <a:buChar char="q"/>
                </a:pPr>
                <a:r>
                  <a:rPr lang="en-US" sz="2400" dirty="0">
                    <a:solidFill>
                      <a:schemeClr val="bg1"/>
                    </a:solidFill>
                  </a:rPr>
                  <a:t>N</a:t>
                </a:r>
                <a:r>
                  <a:rPr lang="en-US" sz="2400" baseline="-25000" dirty="0">
                    <a:solidFill>
                      <a:schemeClr val="bg1"/>
                    </a:solidFill>
                  </a:rPr>
                  <a:t>1</a:t>
                </a:r>
                <a:r>
                  <a:rPr lang="en-US" sz="2400" dirty="0">
                    <a:solidFill>
                      <a:schemeClr val="bg1"/>
                    </a:solidFill>
                  </a:rPr>
                  <a:t>D</a:t>
                </a:r>
                <a:r>
                  <a:rPr lang="en-US" sz="2400" baseline="-25000" dirty="0">
                    <a:solidFill>
                      <a:schemeClr val="bg1"/>
                    </a:solidFill>
                  </a:rPr>
                  <a:t>1</a:t>
                </a:r>
                <a:r>
                  <a:rPr lang="en-US" sz="2400" dirty="0">
                    <a:solidFill>
                      <a:schemeClr val="bg1"/>
                    </a:solidFill>
                  </a:rPr>
                  <a:t> = N</a:t>
                </a:r>
                <a:r>
                  <a:rPr lang="en-US" sz="2400" baseline="-25000" dirty="0">
                    <a:solidFill>
                      <a:schemeClr val="bg1"/>
                    </a:solidFill>
                  </a:rPr>
                  <a:t>2</a:t>
                </a:r>
                <a:r>
                  <a:rPr lang="en-US" sz="2400" dirty="0">
                    <a:solidFill>
                      <a:schemeClr val="bg1"/>
                    </a:solidFill>
                  </a:rPr>
                  <a:t>D</a:t>
                </a:r>
                <a:r>
                  <a:rPr lang="en-US" sz="2400" baseline="-25000" dirty="0">
                    <a:solidFill>
                      <a:schemeClr val="bg1"/>
                    </a:solidFill>
                  </a:rPr>
                  <a:t>2</a:t>
                </a:r>
                <a:r>
                  <a:rPr lang="en-US" sz="2400" dirty="0">
                    <a:solidFill>
                      <a:schemeClr val="bg1"/>
                    </a:solidFill>
                  </a:rPr>
                  <a:t> </a:t>
                </a:r>
              </a:p>
            </p:txBody>
          </p:sp>
        </mc:Choice>
        <mc:Fallback xmlns="">
          <p:sp>
            <p:nvSpPr>
              <p:cNvPr id="7" name="TextBox 6">
                <a:extLst>
                  <a:ext uri="{FF2B5EF4-FFF2-40B4-BE49-F238E27FC236}">
                    <a16:creationId xmlns:a16="http://schemas.microsoft.com/office/drawing/2014/main" id="{B1D511AE-C079-FDB4-7647-17B1DD30BBF8}"/>
                  </a:ext>
                </a:extLst>
              </p:cNvPr>
              <p:cNvSpPr txBox="1">
                <a:spLocks noRot="1" noChangeAspect="1" noMove="1" noResize="1" noEditPoints="1" noAdjustHandles="1" noChangeArrowheads="1" noChangeShapeType="1" noTextEdit="1"/>
              </p:cNvSpPr>
              <p:nvPr/>
            </p:nvSpPr>
            <p:spPr>
              <a:xfrm>
                <a:off x="209546" y="1062006"/>
                <a:ext cx="11772899" cy="5472652"/>
              </a:xfrm>
              <a:prstGeom prst="rect">
                <a:avLst/>
              </a:prstGeom>
              <a:blipFill>
                <a:blip r:embed="rId2"/>
                <a:stretch>
                  <a:fillRect l="-647" t="-926" r="-754" b="-1389"/>
                </a:stretch>
              </a:blipFill>
            </p:spPr>
            <p:txBody>
              <a:bodyPr/>
              <a:lstStyle/>
              <a:p>
                <a:r>
                  <a:rPr lang="en-US">
                    <a:noFill/>
                  </a:rPr>
                  <a:t> </a:t>
                </a:r>
              </a:p>
            </p:txBody>
          </p:sp>
        </mc:Fallback>
      </mc:AlternateContent>
      <p:pic>
        <p:nvPicPr>
          <p:cNvPr id="8" name="Content Placeholder 2" descr="Belt Drives Slides_Page_055.jpg">
            <a:extLst>
              <a:ext uri="{FF2B5EF4-FFF2-40B4-BE49-F238E27FC236}">
                <a16:creationId xmlns:a16="http://schemas.microsoft.com/office/drawing/2014/main" id="{C2999E9F-7F42-D623-37AF-51768F91E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94" t="33950" r="5723" b="23960"/>
          <a:stretch/>
        </p:blipFill>
        <p:spPr>
          <a:xfrm>
            <a:off x="7567447" y="3724997"/>
            <a:ext cx="4346182" cy="2964217"/>
          </a:xfrm>
          <a:prstGeom prst="rect">
            <a:avLst/>
          </a:prstGeom>
        </p:spPr>
      </p:pic>
    </p:spTree>
    <p:extLst>
      <p:ext uri="{BB962C8B-B14F-4D97-AF65-F5344CB8AC3E}">
        <p14:creationId xmlns:p14="http://schemas.microsoft.com/office/powerpoint/2010/main" val="273499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8552-83D6-9B13-5B08-2DCF84CF1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5CE7B-DD25-E874-2A12-6C5CD43D97FF}"/>
              </a:ext>
            </a:extLst>
          </p:cNvPr>
          <p:cNvSpPr>
            <a:spLocks noGrp="1"/>
          </p:cNvSpPr>
          <p:nvPr>
            <p:ph type="title"/>
          </p:nvPr>
        </p:nvSpPr>
        <p:spPr>
          <a:xfrm>
            <a:off x="1500056" y="-110481"/>
            <a:ext cx="9191880" cy="1142280"/>
          </a:xfrm>
        </p:spPr>
        <p:txBody>
          <a:bodyPr/>
          <a:lstStyle/>
          <a:p>
            <a:pPr algn="ctr"/>
            <a:r>
              <a:rPr lang="en-US" u="sng" dirty="0">
                <a:solidFill>
                  <a:schemeClr val="bg1"/>
                </a:solidFill>
              </a:rPr>
              <a:t>Variable Speed Belts</a:t>
            </a:r>
          </a:p>
        </p:txBody>
      </p:sp>
      <p:sp>
        <p:nvSpPr>
          <p:cNvPr id="7" name="TextBox 6">
            <a:extLst>
              <a:ext uri="{FF2B5EF4-FFF2-40B4-BE49-F238E27FC236}">
                <a16:creationId xmlns:a16="http://schemas.microsoft.com/office/drawing/2014/main" id="{66359AA1-9BC9-7678-F880-DCD5E00BC30B}"/>
              </a:ext>
            </a:extLst>
          </p:cNvPr>
          <p:cNvSpPr txBox="1"/>
          <p:nvPr/>
        </p:nvSpPr>
        <p:spPr>
          <a:xfrm>
            <a:off x="209546" y="1114558"/>
            <a:ext cx="11772899" cy="526297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bg1"/>
                </a:solidFill>
              </a:rPr>
              <a:t>In summary, as the pulley width changes due to movement of a sidewall, i.e. a sheave, the belt rides either shallower or deeper in the groove. This allows infinite possibilities of the speed ratio.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With a single adjustable pulley, speed ratio changes of 20% to 40% are typical.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If both, the driver and driven pulleys are adjustable, speed ratio changes of 40% to 100% are possible.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Why are we talking about changes in speed ratio as a function of pulley being adjustable?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The Continuously Variable Transmission (CVT) somehow uses the same concept, where the effective diameter of the pulleys are changed for power transmission.  </a:t>
            </a:r>
          </a:p>
        </p:txBody>
      </p:sp>
    </p:spTree>
    <p:extLst>
      <p:ext uri="{BB962C8B-B14F-4D97-AF65-F5344CB8AC3E}">
        <p14:creationId xmlns:p14="http://schemas.microsoft.com/office/powerpoint/2010/main" val="113779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4ADF-86AA-35FC-BA22-807C606D8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1B1C3-C158-4FDE-293C-23D115789027}"/>
              </a:ext>
            </a:extLst>
          </p:cNvPr>
          <p:cNvSpPr>
            <a:spLocks noGrp="1"/>
          </p:cNvSpPr>
          <p:nvPr>
            <p:ph type="title"/>
          </p:nvPr>
        </p:nvSpPr>
        <p:spPr>
          <a:xfrm>
            <a:off x="1500056" y="-110481"/>
            <a:ext cx="9191880" cy="1142280"/>
          </a:xfrm>
        </p:spPr>
        <p:txBody>
          <a:bodyPr/>
          <a:lstStyle/>
          <a:p>
            <a:pPr algn="ctr"/>
            <a:r>
              <a:rPr lang="en-US" u="sng" dirty="0">
                <a:solidFill>
                  <a:schemeClr val="bg1"/>
                </a:solidFill>
              </a:rPr>
              <a:t>Nomenclature of V belts</a:t>
            </a:r>
          </a:p>
        </p:txBody>
      </p:sp>
      <p:sp>
        <p:nvSpPr>
          <p:cNvPr id="7" name="TextBox 6">
            <a:extLst>
              <a:ext uri="{FF2B5EF4-FFF2-40B4-BE49-F238E27FC236}">
                <a16:creationId xmlns:a16="http://schemas.microsoft.com/office/drawing/2014/main" id="{1FE3C1E0-2285-2163-3247-E0DF0666E387}"/>
              </a:ext>
            </a:extLst>
          </p:cNvPr>
          <p:cNvSpPr txBox="1"/>
          <p:nvPr/>
        </p:nvSpPr>
        <p:spPr>
          <a:xfrm>
            <a:off x="209546" y="1114558"/>
            <a:ext cx="11772899" cy="461665"/>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bg1"/>
                </a:solidFill>
              </a:rPr>
              <a:t>First, we need to learn some important definitions: </a:t>
            </a:r>
          </a:p>
        </p:txBody>
      </p:sp>
      <p:grpSp>
        <p:nvGrpSpPr>
          <p:cNvPr id="6" name="Group 5">
            <a:extLst>
              <a:ext uri="{FF2B5EF4-FFF2-40B4-BE49-F238E27FC236}">
                <a16:creationId xmlns:a16="http://schemas.microsoft.com/office/drawing/2014/main" id="{0E5761C8-A65E-54F8-38B1-9270D9F9F908}"/>
              </a:ext>
            </a:extLst>
          </p:cNvPr>
          <p:cNvGrpSpPr/>
          <p:nvPr/>
        </p:nvGrpSpPr>
        <p:grpSpPr>
          <a:xfrm>
            <a:off x="7030759" y="1750298"/>
            <a:ext cx="4824248" cy="3510455"/>
            <a:chOff x="6611007" y="2711669"/>
            <a:chExt cx="4824248" cy="3510455"/>
          </a:xfrm>
        </p:grpSpPr>
        <p:sp>
          <p:nvSpPr>
            <p:cNvPr id="5" name="Rectangle 4">
              <a:extLst>
                <a:ext uri="{FF2B5EF4-FFF2-40B4-BE49-F238E27FC236}">
                  <a16:creationId xmlns:a16="http://schemas.microsoft.com/office/drawing/2014/main" id="{EA23627E-4CB6-1651-D9AD-E4CD7EBD1A6A}"/>
                </a:ext>
              </a:extLst>
            </p:cNvPr>
            <p:cNvSpPr/>
            <p:nvPr/>
          </p:nvSpPr>
          <p:spPr>
            <a:xfrm>
              <a:off x="6611007" y="2711669"/>
              <a:ext cx="4824248" cy="35104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Diagram, radar chart&#10;&#10;Description automatically generated">
              <a:extLst>
                <a:ext uri="{FF2B5EF4-FFF2-40B4-BE49-F238E27FC236}">
                  <a16:creationId xmlns:a16="http://schemas.microsoft.com/office/drawing/2014/main" id="{09965738-C774-EF6A-1CD6-2CEA8CEA8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827" y="2803196"/>
              <a:ext cx="4488793" cy="332170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16C2A831-F5CA-D102-5A5C-79EC2C0AAE26}"/>
              </a:ext>
            </a:extLst>
          </p:cNvPr>
          <p:cNvSpPr txBox="1"/>
          <p:nvPr/>
        </p:nvSpPr>
        <p:spPr>
          <a:xfrm>
            <a:off x="209546" y="1750298"/>
            <a:ext cx="6821213" cy="2862322"/>
          </a:xfrm>
          <a:prstGeom prst="rect">
            <a:avLst/>
          </a:prstGeom>
          <a:noFill/>
        </p:spPr>
        <p:txBody>
          <a:bodyPr wrap="square">
            <a:spAutoFit/>
          </a:bodyPr>
          <a:lstStyle/>
          <a:p>
            <a:pPr marL="285750" indent="-285750">
              <a:buFont typeface="Arial" panose="020B0604020202020204" pitchFamily="34" charset="0"/>
              <a:buChar char="•"/>
            </a:pPr>
            <a:r>
              <a:rPr lang="en-US" u="sng" dirty="0">
                <a:solidFill>
                  <a:schemeClr val="bg1"/>
                </a:solidFill>
              </a:rPr>
              <a:t>Pitch circle </a:t>
            </a:r>
          </a:p>
          <a:p>
            <a:r>
              <a:rPr lang="en-US" dirty="0">
                <a:solidFill>
                  <a:schemeClr val="bg1"/>
                </a:solidFill>
              </a:rPr>
              <a:t>An imaginary circle that intersects the teeth of a gear at the actual points where the teeth mesh with another gear</a:t>
            </a:r>
          </a:p>
          <a:p>
            <a:pPr marL="285750" indent="-285750">
              <a:buFont typeface="Arial" panose="020B0604020202020204" pitchFamily="34" charset="0"/>
              <a:buChar char="•"/>
            </a:pPr>
            <a:r>
              <a:rPr lang="en-US" u="sng" dirty="0">
                <a:solidFill>
                  <a:schemeClr val="bg1"/>
                </a:solidFill>
              </a:rPr>
              <a:t>Pitch</a:t>
            </a:r>
            <a:r>
              <a:rPr lang="en-US" dirty="0">
                <a:solidFill>
                  <a:schemeClr val="bg1"/>
                </a:solidFill>
              </a:rPr>
              <a:t> </a:t>
            </a:r>
          </a:p>
          <a:p>
            <a:r>
              <a:rPr lang="en-US" dirty="0">
                <a:solidFill>
                  <a:schemeClr val="bg1"/>
                </a:solidFill>
              </a:rPr>
              <a:t>Distance between two identical points of adjacent cogs or teeth.</a:t>
            </a:r>
          </a:p>
          <a:p>
            <a:pPr marL="285750" indent="-285750">
              <a:buFont typeface="Arial" panose="020B0604020202020204" pitchFamily="34" charset="0"/>
              <a:buChar char="•"/>
            </a:pPr>
            <a:r>
              <a:rPr lang="en-US" u="sng" dirty="0">
                <a:solidFill>
                  <a:schemeClr val="bg1"/>
                </a:solidFill>
              </a:rPr>
              <a:t>Dedendum</a:t>
            </a:r>
            <a:r>
              <a:rPr lang="en-US" dirty="0">
                <a:solidFill>
                  <a:schemeClr val="bg1"/>
                </a:solidFill>
              </a:rPr>
              <a:t> </a:t>
            </a:r>
          </a:p>
          <a:p>
            <a:r>
              <a:rPr lang="en-US" dirty="0">
                <a:solidFill>
                  <a:schemeClr val="bg1"/>
                </a:solidFill>
              </a:rPr>
              <a:t>Depth of the tooth between the pitch circle and the minor dia.</a:t>
            </a:r>
          </a:p>
          <a:p>
            <a:pPr marL="285750" indent="-285750">
              <a:buFont typeface="Arial" panose="020B0604020202020204" pitchFamily="34" charset="0"/>
              <a:buChar char="•"/>
            </a:pPr>
            <a:r>
              <a:rPr lang="en-US" u="sng" dirty="0">
                <a:solidFill>
                  <a:schemeClr val="bg1"/>
                </a:solidFill>
              </a:rPr>
              <a:t>Addendum</a:t>
            </a:r>
          </a:p>
          <a:p>
            <a:r>
              <a:rPr lang="en-US" dirty="0">
                <a:solidFill>
                  <a:schemeClr val="bg1"/>
                </a:solidFill>
              </a:rPr>
              <a:t>The height of the tooth above the pitch circle</a:t>
            </a:r>
          </a:p>
          <a:p>
            <a:endParaRPr lang="en-US" dirty="0">
              <a:solidFill>
                <a:schemeClr val="bg1"/>
              </a:solidFill>
            </a:endParaRPr>
          </a:p>
        </p:txBody>
      </p:sp>
      <p:pic>
        <p:nvPicPr>
          <p:cNvPr id="11" name="Picture 10" descr="A diagram of a v-belt geometry&#10;&#10;Description automatically generated">
            <a:extLst>
              <a:ext uri="{FF2B5EF4-FFF2-40B4-BE49-F238E27FC236}">
                <a16:creationId xmlns:a16="http://schemas.microsoft.com/office/drawing/2014/main" id="{C7D434A3-E58E-5F08-D561-16F816A2C288}"/>
              </a:ext>
            </a:extLst>
          </p:cNvPr>
          <p:cNvPicPr>
            <a:picLocks noChangeAspect="1"/>
          </p:cNvPicPr>
          <p:nvPr/>
        </p:nvPicPr>
        <p:blipFill>
          <a:blip r:embed="rId3">
            <a:extLst>
              <a:ext uri="{28A0092B-C50C-407E-A947-70E740481C1C}">
                <a14:useLocalDpi xmlns:a14="http://schemas.microsoft.com/office/drawing/2010/main" val="0"/>
              </a:ext>
            </a:extLst>
          </a:blip>
          <a:srcRect l="2290" t="7661" r="2780" b="11464"/>
          <a:stretch/>
        </p:blipFill>
        <p:spPr>
          <a:xfrm>
            <a:off x="209546" y="4469524"/>
            <a:ext cx="6741520" cy="2225566"/>
          </a:xfrm>
          <a:prstGeom prst="rect">
            <a:avLst/>
          </a:prstGeom>
        </p:spPr>
      </p:pic>
    </p:spTree>
    <p:extLst>
      <p:ext uri="{BB962C8B-B14F-4D97-AF65-F5344CB8AC3E}">
        <p14:creationId xmlns:p14="http://schemas.microsoft.com/office/powerpoint/2010/main" val="19275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E26B-E4D4-CA1D-FCDF-BBD036544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6AD4B-BB7B-C672-E720-13277E226C92}"/>
              </a:ext>
            </a:extLst>
          </p:cNvPr>
          <p:cNvSpPr>
            <a:spLocks noGrp="1"/>
          </p:cNvSpPr>
          <p:nvPr>
            <p:ph type="title"/>
          </p:nvPr>
        </p:nvSpPr>
        <p:spPr>
          <a:xfrm>
            <a:off x="1500056" y="-110481"/>
            <a:ext cx="9191880" cy="1142280"/>
          </a:xfrm>
        </p:spPr>
        <p:txBody>
          <a:bodyPr/>
          <a:lstStyle/>
          <a:p>
            <a:pPr algn="ctr"/>
            <a:r>
              <a:rPr lang="en-US" u="sng" dirty="0">
                <a:solidFill>
                  <a:schemeClr val="bg1"/>
                </a:solidFill>
              </a:rPr>
              <a:t>Nomenclature of V belts</a:t>
            </a:r>
          </a:p>
        </p:txBody>
      </p:sp>
      <p:sp>
        <p:nvSpPr>
          <p:cNvPr id="7" name="TextBox 6">
            <a:extLst>
              <a:ext uri="{FF2B5EF4-FFF2-40B4-BE49-F238E27FC236}">
                <a16:creationId xmlns:a16="http://schemas.microsoft.com/office/drawing/2014/main" id="{83852717-90BF-B857-14EE-1270C8604E80}"/>
              </a:ext>
            </a:extLst>
          </p:cNvPr>
          <p:cNvSpPr txBox="1"/>
          <p:nvPr/>
        </p:nvSpPr>
        <p:spPr>
          <a:xfrm>
            <a:off x="209544" y="856357"/>
            <a:ext cx="11772899" cy="6001643"/>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bg1"/>
                </a:solidFill>
              </a:rPr>
              <a:t>The general nomenclature includes information about belt's size, type, and design. This helps the users identify the belt's cross-sectional shape, width, and length.</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The first letter or set of letters indicates the belt’s cross-sectional shape and profile. Common examples include:</a:t>
            </a:r>
          </a:p>
          <a:p>
            <a:pPr marL="800100" lvl="1" indent="-342900" algn="just">
              <a:buFont typeface="Arial" panose="020B0604020202020204" pitchFamily="34" charset="0"/>
              <a:buChar char="•"/>
            </a:pPr>
            <a:r>
              <a:rPr lang="en-US" sz="2400" dirty="0">
                <a:solidFill>
                  <a:schemeClr val="bg1"/>
                </a:solidFill>
              </a:rPr>
              <a:t>A, B, C, D: Standard V-belts with different cross-sectional sizes.</a:t>
            </a:r>
          </a:p>
          <a:p>
            <a:pPr marL="800100" lvl="1" indent="-342900" algn="just">
              <a:buFont typeface="Arial" panose="020B0604020202020204" pitchFamily="34" charset="0"/>
              <a:buChar char="•"/>
            </a:pPr>
            <a:r>
              <a:rPr lang="en-US" sz="2400" dirty="0">
                <a:solidFill>
                  <a:schemeClr val="bg1"/>
                </a:solidFill>
              </a:rPr>
              <a:t>3V, 5V, 8V: Narrow V-belts that are more compact but offer greater strength.</a:t>
            </a:r>
          </a:p>
          <a:p>
            <a:pPr marL="800100" lvl="1" indent="-342900" algn="just">
              <a:buFont typeface="Arial" panose="020B0604020202020204" pitchFamily="34" charset="0"/>
              <a:buChar char="•"/>
            </a:pPr>
            <a:r>
              <a:rPr lang="en-US" sz="2400" dirty="0">
                <a:solidFill>
                  <a:schemeClr val="bg1"/>
                </a:solidFill>
              </a:rPr>
              <a:t>AX, BX, CX: Cogged V-belts, which have notches for better flexibility.</a:t>
            </a: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endParaRPr lang="en-US" sz="2400" dirty="0">
              <a:solidFill>
                <a:schemeClr val="bg1"/>
              </a:solidFill>
            </a:endParaRPr>
          </a:p>
          <a:p>
            <a:pPr marL="800100" lvl="1" indent="-342900" algn="just">
              <a:buFont typeface="Arial" panose="020B0604020202020204" pitchFamily="34" charset="0"/>
              <a:buChar char="•"/>
            </a:pPr>
            <a:r>
              <a:rPr lang="en-US" sz="2400" dirty="0">
                <a:solidFill>
                  <a:schemeClr val="bg1"/>
                </a:solidFill>
              </a:rPr>
              <a:t>The letters correspond to a specific width and height for the belt. For example:</a:t>
            </a:r>
          </a:p>
          <a:p>
            <a:pPr marL="1257300" lvl="2" indent="-342900" algn="just">
              <a:buFont typeface="Arial" panose="020B0604020202020204" pitchFamily="34" charset="0"/>
              <a:buChar char="•"/>
            </a:pPr>
            <a:r>
              <a:rPr lang="en-US" sz="2400" dirty="0">
                <a:solidFill>
                  <a:schemeClr val="bg1"/>
                </a:solidFill>
              </a:rPr>
              <a:t>A-section has a top width of 1/2 inch and height of 5/16 inch.</a:t>
            </a:r>
          </a:p>
          <a:p>
            <a:pPr marL="1257300" lvl="2" indent="-342900" algn="just">
              <a:buFont typeface="Arial" panose="020B0604020202020204" pitchFamily="34" charset="0"/>
              <a:buChar char="•"/>
            </a:pPr>
            <a:r>
              <a:rPr lang="en-US" sz="2400" dirty="0">
                <a:solidFill>
                  <a:schemeClr val="bg1"/>
                </a:solidFill>
              </a:rPr>
              <a:t>B-section has a top width of 5/8 inch and height of 13/32 inch.</a:t>
            </a:r>
          </a:p>
        </p:txBody>
      </p:sp>
      <p:pic>
        <p:nvPicPr>
          <p:cNvPr id="3" name="Content Placeholder 2" descr="Belt Drives Slides_Page_031.jpg">
            <a:extLst>
              <a:ext uri="{FF2B5EF4-FFF2-40B4-BE49-F238E27FC236}">
                <a16:creationId xmlns:a16="http://schemas.microsoft.com/office/drawing/2014/main" id="{121572DA-522A-EB7A-4E98-18A60E1F3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837" t="36367" r="6133" b="43441"/>
          <a:stretch/>
        </p:blipFill>
        <p:spPr>
          <a:xfrm>
            <a:off x="4007070" y="3930867"/>
            <a:ext cx="4177860" cy="1671145"/>
          </a:xfrm>
          <a:prstGeom prst="rect">
            <a:avLst/>
          </a:prstGeom>
        </p:spPr>
      </p:pic>
    </p:spTree>
    <p:extLst>
      <p:ext uri="{BB962C8B-B14F-4D97-AF65-F5344CB8AC3E}">
        <p14:creationId xmlns:p14="http://schemas.microsoft.com/office/powerpoint/2010/main" val="12137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2655-C7CC-F011-B8F2-7176E7CB4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C1792-C74F-2B4D-4AD6-CBDCB4B18524}"/>
              </a:ext>
            </a:extLst>
          </p:cNvPr>
          <p:cNvSpPr>
            <a:spLocks noGrp="1"/>
          </p:cNvSpPr>
          <p:nvPr>
            <p:ph type="title"/>
          </p:nvPr>
        </p:nvSpPr>
        <p:spPr>
          <a:xfrm>
            <a:off x="1500056" y="-110481"/>
            <a:ext cx="9191880" cy="1142280"/>
          </a:xfrm>
        </p:spPr>
        <p:txBody>
          <a:bodyPr/>
          <a:lstStyle/>
          <a:p>
            <a:pPr algn="ctr"/>
            <a:r>
              <a:rPr lang="en-US" u="sng" dirty="0">
                <a:solidFill>
                  <a:schemeClr val="bg1"/>
                </a:solidFill>
              </a:rPr>
              <a:t>Nomenclature of V belts (Cont.)</a:t>
            </a:r>
          </a:p>
        </p:txBody>
      </p:sp>
      <p:sp>
        <p:nvSpPr>
          <p:cNvPr id="7" name="TextBox 6">
            <a:extLst>
              <a:ext uri="{FF2B5EF4-FFF2-40B4-BE49-F238E27FC236}">
                <a16:creationId xmlns:a16="http://schemas.microsoft.com/office/drawing/2014/main" id="{7AD93F5D-13F3-36C2-E51D-E46374ECB416}"/>
              </a:ext>
            </a:extLst>
          </p:cNvPr>
          <p:cNvSpPr txBox="1"/>
          <p:nvPr/>
        </p:nvSpPr>
        <p:spPr>
          <a:xfrm>
            <a:off x="209546" y="1266420"/>
            <a:ext cx="11772899" cy="4893647"/>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bg1"/>
                </a:solidFill>
              </a:rPr>
              <a:t>The number following the belt type indicates the length of the belt in inches (for imperial belts) or millimeters (for metric belts).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What will be the outside length of a BX90 V-belt? </a:t>
            </a:r>
          </a:p>
        </p:txBody>
      </p:sp>
      <p:graphicFrame>
        <p:nvGraphicFramePr>
          <p:cNvPr id="9" name="Table 8">
            <a:extLst>
              <a:ext uri="{FF2B5EF4-FFF2-40B4-BE49-F238E27FC236}">
                <a16:creationId xmlns:a16="http://schemas.microsoft.com/office/drawing/2014/main" id="{8DB5439E-6D19-49B4-FE44-79CD1C22CAD1}"/>
              </a:ext>
            </a:extLst>
          </p:cNvPr>
          <p:cNvGraphicFramePr>
            <a:graphicFrameLocks noGrp="1"/>
          </p:cNvGraphicFramePr>
          <p:nvPr/>
        </p:nvGraphicFramePr>
        <p:xfrm>
          <a:off x="1238250" y="2789238"/>
          <a:ext cx="9715500" cy="2524125"/>
        </p:xfrm>
        <a:graphic>
          <a:graphicData uri="http://schemas.openxmlformats.org/drawingml/2006/table">
            <a:tbl>
              <a:tblPr/>
              <a:tblGrid>
                <a:gridCol w="2428875">
                  <a:extLst>
                    <a:ext uri="{9D8B030D-6E8A-4147-A177-3AD203B41FA5}">
                      <a16:colId xmlns:a16="http://schemas.microsoft.com/office/drawing/2014/main" val="2866546831"/>
                    </a:ext>
                  </a:extLst>
                </a:gridCol>
                <a:gridCol w="2428875">
                  <a:extLst>
                    <a:ext uri="{9D8B030D-6E8A-4147-A177-3AD203B41FA5}">
                      <a16:colId xmlns:a16="http://schemas.microsoft.com/office/drawing/2014/main" val="395766635"/>
                    </a:ext>
                  </a:extLst>
                </a:gridCol>
                <a:gridCol w="2428875">
                  <a:extLst>
                    <a:ext uri="{9D8B030D-6E8A-4147-A177-3AD203B41FA5}">
                      <a16:colId xmlns:a16="http://schemas.microsoft.com/office/drawing/2014/main" val="306599214"/>
                    </a:ext>
                  </a:extLst>
                </a:gridCol>
                <a:gridCol w="2428875">
                  <a:extLst>
                    <a:ext uri="{9D8B030D-6E8A-4147-A177-3AD203B41FA5}">
                      <a16:colId xmlns:a16="http://schemas.microsoft.com/office/drawing/2014/main" val="3889074162"/>
                    </a:ext>
                  </a:extLst>
                </a:gridCol>
              </a:tblGrid>
              <a:tr h="676275">
                <a:tc>
                  <a:txBody>
                    <a:bodyPr/>
                    <a:lstStyle/>
                    <a:p>
                      <a:pPr algn="ctr" rtl="0" fontAlgn="ctr">
                        <a:spcBef>
                          <a:spcPts val="0"/>
                        </a:spcBef>
                        <a:spcAft>
                          <a:spcPts val="0"/>
                        </a:spcAft>
                      </a:pPr>
                      <a:r>
                        <a:rPr lang="en-US" sz="1800" b="0" i="0" u="none" strike="noStrike">
                          <a:solidFill>
                            <a:schemeClr val="bg1"/>
                          </a:solidFill>
                          <a:effectLst/>
                          <a:latin typeface="Arial" panose="020B0604020202020204" pitchFamily="34" charset="0"/>
                        </a:rPr>
                        <a:t>Section</a:t>
                      </a:r>
                      <a:endParaRPr lang="en-US">
                        <a:solidFill>
                          <a:schemeClr val="bg1"/>
                        </a:solidFill>
                        <a:effectLst/>
                      </a:endParaRPr>
                    </a:p>
                  </a:txBody>
                  <a:tcPr marL="95250" marR="95250" marT="47625" marB="47625" anchor="ctr">
                    <a:lnL>
                      <a:noFill/>
                    </a:lnL>
                    <a:lnR>
                      <a:noFill/>
                    </a:lnR>
                    <a:lnT>
                      <a:noFill/>
                    </a:lnT>
                    <a:lnB>
                      <a:noFill/>
                    </a:lnB>
                    <a:noFill/>
                  </a:tcPr>
                </a:tc>
                <a:tc>
                  <a:txBody>
                    <a:bodyPr/>
                    <a:lstStyle/>
                    <a:p>
                      <a:pPr algn="ctr" rtl="0" fontAlgn="ctr">
                        <a:spcBef>
                          <a:spcPts val="0"/>
                        </a:spcBef>
                        <a:spcAft>
                          <a:spcPts val="0"/>
                        </a:spcAft>
                      </a:pPr>
                      <a:r>
                        <a:rPr lang="en-US" sz="1800" b="0" i="0" u="none" strike="noStrike">
                          <a:solidFill>
                            <a:schemeClr val="bg1"/>
                          </a:solidFill>
                          <a:effectLst/>
                          <a:latin typeface="Arial" panose="020B0604020202020204" pitchFamily="34" charset="0"/>
                        </a:rPr>
                        <a:t>Number to add to get outer diameter</a:t>
                      </a:r>
                      <a:endParaRPr lang="en-US">
                        <a:solidFill>
                          <a:schemeClr val="bg1"/>
                        </a:solidFill>
                        <a:effectLst/>
                      </a:endParaRPr>
                    </a:p>
                  </a:txBody>
                  <a:tcPr marL="95250" marR="95250" marT="47625" marB="47625" anchor="ctr">
                    <a:lnL>
                      <a:noFill/>
                    </a:lnL>
                    <a:lnR>
                      <a:noFill/>
                    </a:lnR>
                    <a:lnT>
                      <a:noFill/>
                    </a:lnT>
                    <a:lnB>
                      <a:noFill/>
                    </a:lnB>
                    <a:noFill/>
                  </a:tcPr>
                </a:tc>
                <a:tc>
                  <a:txBody>
                    <a:bodyPr/>
                    <a:lstStyle/>
                    <a:p>
                      <a:pPr algn="ctr" rtl="0" fontAlgn="ctr">
                        <a:spcBef>
                          <a:spcPts val="0"/>
                        </a:spcBef>
                        <a:spcAft>
                          <a:spcPts val="0"/>
                        </a:spcAft>
                      </a:pPr>
                      <a:r>
                        <a:rPr lang="en-US" sz="1800" b="0" i="0" u="none" strike="noStrike">
                          <a:solidFill>
                            <a:schemeClr val="bg1"/>
                          </a:solidFill>
                          <a:effectLst/>
                          <a:latin typeface="Arial" panose="020B0604020202020204" pitchFamily="34" charset="0"/>
                        </a:rPr>
                        <a:t>Section</a:t>
                      </a:r>
                      <a:endParaRPr lang="en-US">
                        <a:solidFill>
                          <a:schemeClr val="bg1"/>
                        </a:solidFill>
                        <a:effectLst/>
                      </a:endParaRPr>
                    </a:p>
                  </a:txBody>
                  <a:tcPr marL="95250" marR="95250" marT="47625" marB="47625" anchor="ctr">
                    <a:lnL>
                      <a:noFill/>
                    </a:lnL>
                    <a:lnR>
                      <a:noFill/>
                    </a:lnR>
                    <a:lnT>
                      <a:noFill/>
                    </a:lnT>
                    <a:lnB>
                      <a:noFill/>
                    </a:lnB>
                    <a:noFill/>
                  </a:tcPr>
                </a:tc>
                <a:tc>
                  <a:txBody>
                    <a:bodyPr/>
                    <a:lstStyle/>
                    <a:p>
                      <a:pPr algn="ctr" rtl="0" fontAlgn="ctr">
                        <a:spcBef>
                          <a:spcPts val="0"/>
                        </a:spcBef>
                        <a:spcAft>
                          <a:spcPts val="0"/>
                        </a:spcAft>
                      </a:pPr>
                      <a:r>
                        <a:rPr lang="en-US" sz="1800" b="0" i="0" u="none" strike="noStrike">
                          <a:solidFill>
                            <a:schemeClr val="bg1"/>
                          </a:solidFill>
                          <a:effectLst/>
                          <a:latin typeface="Arial" panose="020B0604020202020204" pitchFamily="34" charset="0"/>
                        </a:rPr>
                        <a:t>Number to multiply with ribs to get width</a:t>
                      </a:r>
                      <a:endParaRPr lang="en-US">
                        <a:solidFill>
                          <a:schemeClr val="bg1"/>
                        </a:solidFill>
                        <a:effectLst/>
                      </a:endParaRPr>
                    </a:p>
                  </a:txBody>
                  <a:tcPr marL="95250" marR="95250" marT="47625" marB="47625" anchor="ctr">
                    <a:lnL>
                      <a:noFill/>
                    </a:lnL>
                    <a:lnR>
                      <a:noFill/>
                    </a:lnR>
                    <a:lnT>
                      <a:noFill/>
                    </a:lnT>
                    <a:lnB>
                      <a:noFill/>
                    </a:lnB>
                    <a:noFill/>
                  </a:tcPr>
                </a:tc>
                <a:extLst>
                  <a:ext uri="{0D108BD9-81ED-4DB2-BD59-A6C34878D82A}">
                    <a16:rowId xmlns:a16="http://schemas.microsoft.com/office/drawing/2014/main" val="3741826986"/>
                  </a:ext>
                </a:extLst>
              </a:tr>
              <a:tr h="304800">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A / AX</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2”</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K</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0.140”</a:t>
                      </a:r>
                      <a:endParaRPr lang="en-US">
                        <a:solidFill>
                          <a:schemeClr val="bg1"/>
                        </a:solidFill>
                        <a:effectLst/>
                      </a:endParaRPr>
                    </a:p>
                  </a:txBody>
                  <a:tcPr marL="95250" marR="95250" marT="47625" marB="47625">
                    <a:lnL>
                      <a:noFill/>
                    </a:lnL>
                    <a:lnR>
                      <a:noFill/>
                    </a:lnR>
                    <a:lnT>
                      <a:noFill/>
                    </a:lnT>
                    <a:lnB>
                      <a:noFill/>
                    </a:lnB>
                    <a:noFill/>
                  </a:tcPr>
                </a:tc>
                <a:extLst>
                  <a:ext uri="{0D108BD9-81ED-4DB2-BD59-A6C34878D82A}">
                    <a16:rowId xmlns:a16="http://schemas.microsoft.com/office/drawing/2014/main" val="2450339857"/>
                  </a:ext>
                </a:extLst>
              </a:tr>
              <a:tr h="304800">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B / BX</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3”</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L</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0.185”</a:t>
                      </a:r>
                      <a:endParaRPr lang="en-US">
                        <a:solidFill>
                          <a:schemeClr val="bg1"/>
                        </a:solidFill>
                        <a:effectLst/>
                      </a:endParaRPr>
                    </a:p>
                  </a:txBody>
                  <a:tcPr marL="95250" marR="95250" marT="47625" marB="47625">
                    <a:lnL>
                      <a:noFill/>
                    </a:lnL>
                    <a:lnR>
                      <a:noFill/>
                    </a:lnR>
                    <a:lnT>
                      <a:noFill/>
                    </a:lnT>
                    <a:lnB>
                      <a:noFill/>
                    </a:lnB>
                    <a:noFill/>
                  </a:tcPr>
                </a:tc>
                <a:extLst>
                  <a:ext uri="{0D108BD9-81ED-4DB2-BD59-A6C34878D82A}">
                    <a16:rowId xmlns:a16="http://schemas.microsoft.com/office/drawing/2014/main" val="372869969"/>
                  </a:ext>
                </a:extLst>
              </a:tr>
              <a:tr h="304800">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C</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4”</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M</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0.370”</a:t>
                      </a:r>
                      <a:endParaRPr lang="en-US">
                        <a:solidFill>
                          <a:schemeClr val="bg1"/>
                        </a:solidFill>
                        <a:effectLst/>
                      </a:endParaRPr>
                    </a:p>
                  </a:txBody>
                  <a:tcPr marL="95250" marR="95250" marT="47625" marB="47625">
                    <a:lnL>
                      <a:noFill/>
                    </a:lnL>
                    <a:lnR>
                      <a:noFill/>
                    </a:lnR>
                    <a:lnT>
                      <a:noFill/>
                    </a:lnT>
                    <a:lnB>
                      <a:noFill/>
                    </a:lnB>
                    <a:noFill/>
                  </a:tcPr>
                </a:tc>
                <a:extLst>
                  <a:ext uri="{0D108BD9-81ED-4DB2-BD59-A6C34878D82A}">
                    <a16:rowId xmlns:a16="http://schemas.microsoft.com/office/drawing/2014/main" val="1976726814"/>
                  </a:ext>
                </a:extLst>
              </a:tr>
              <a:tr h="304800">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D</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5”</a:t>
                      </a:r>
                      <a:endParaRPr lang="en-US">
                        <a:solidFill>
                          <a:schemeClr val="bg1"/>
                        </a:solidFill>
                        <a:effectLst/>
                      </a:endParaRPr>
                    </a:p>
                  </a:txBody>
                  <a:tcPr marL="95250" marR="95250" marT="47625" marB="47625">
                    <a:lnL>
                      <a:noFill/>
                    </a:lnL>
                    <a:lnR>
                      <a:noFill/>
                    </a:lnR>
                    <a:lnT>
                      <a:noFill/>
                    </a:lnT>
                    <a:lnB>
                      <a:noFill/>
                    </a:lnB>
                    <a:noFill/>
                  </a:tcPr>
                </a:tc>
                <a:tc>
                  <a:txBody>
                    <a:bodyPr/>
                    <a:lstStyle/>
                    <a:p>
                      <a:pPr fontAlgn="t"/>
                      <a:r>
                        <a:rPr lang="en-US">
                          <a:solidFill>
                            <a:schemeClr val="bg1"/>
                          </a:solidFill>
                          <a:effectLst/>
                        </a:rPr>
                        <a:t> </a:t>
                      </a:r>
                    </a:p>
                  </a:txBody>
                  <a:tcPr marL="95250" marR="95250" marT="47625" marB="47625">
                    <a:lnL>
                      <a:noFill/>
                    </a:lnL>
                    <a:lnR>
                      <a:noFill/>
                    </a:lnR>
                    <a:lnT>
                      <a:noFill/>
                    </a:lnT>
                    <a:lnB>
                      <a:noFill/>
                    </a:lnB>
                    <a:noFill/>
                  </a:tcPr>
                </a:tc>
                <a:tc>
                  <a:txBody>
                    <a:bodyPr/>
                    <a:lstStyle/>
                    <a:p>
                      <a:pPr fontAlgn="t"/>
                      <a:r>
                        <a:rPr lang="en-US">
                          <a:solidFill>
                            <a:schemeClr val="bg1"/>
                          </a:solidFill>
                          <a:effectLst/>
                        </a:rPr>
                        <a:t> </a:t>
                      </a:r>
                    </a:p>
                  </a:txBody>
                  <a:tcPr marL="95250" marR="95250" marT="47625" marB="47625">
                    <a:lnL>
                      <a:noFill/>
                    </a:lnL>
                    <a:lnR>
                      <a:noFill/>
                    </a:lnR>
                    <a:lnT>
                      <a:noFill/>
                    </a:lnT>
                    <a:lnB>
                      <a:noFill/>
                    </a:lnB>
                    <a:noFill/>
                  </a:tcPr>
                </a:tc>
                <a:extLst>
                  <a:ext uri="{0D108BD9-81ED-4DB2-BD59-A6C34878D82A}">
                    <a16:rowId xmlns:a16="http://schemas.microsoft.com/office/drawing/2014/main" val="3751156483"/>
                  </a:ext>
                </a:extLst>
              </a:tr>
              <a:tr h="304800">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E</a:t>
                      </a:r>
                      <a:endParaRPr lang="en-US">
                        <a:solidFill>
                          <a:schemeClr val="bg1"/>
                        </a:solidFill>
                        <a:effectLst/>
                      </a:endParaRPr>
                    </a:p>
                  </a:txBody>
                  <a:tcPr marL="95250" marR="95250" marT="47625" marB="47625">
                    <a:lnL>
                      <a:noFill/>
                    </a:lnL>
                    <a:lnR>
                      <a:noFill/>
                    </a:lnR>
                    <a:lnT>
                      <a:noFill/>
                    </a:lnT>
                    <a:lnB>
                      <a:noFill/>
                    </a:lnB>
                    <a:noFill/>
                  </a:tcPr>
                </a:tc>
                <a:tc>
                  <a:txBody>
                    <a:bodyPr/>
                    <a:lstStyle/>
                    <a:p>
                      <a:pPr algn="ctr" rtl="0" fontAlgn="t">
                        <a:spcBef>
                          <a:spcPts val="0"/>
                        </a:spcBef>
                        <a:spcAft>
                          <a:spcPts val="0"/>
                        </a:spcAft>
                      </a:pPr>
                      <a:r>
                        <a:rPr lang="en-US" sz="1800" b="0" i="0" u="none" strike="noStrike">
                          <a:solidFill>
                            <a:schemeClr val="bg1"/>
                          </a:solidFill>
                          <a:effectLst/>
                          <a:latin typeface="Arial" panose="020B0604020202020204" pitchFamily="34" charset="0"/>
                        </a:rPr>
                        <a:t>6”</a:t>
                      </a:r>
                      <a:endParaRPr lang="en-US">
                        <a:solidFill>
                          <a:schemeClr val="bg1"/>
                        </a:solidFill>
                        <a:effectLst/>
                      </a:endParaRPr>
                    </a:p>
                  </a:txBody>
                  <a:tcPr marL="95250" marR="95250" marT="47625" marB="47625">
                    <a:lnL>
                      <a:noFill/>
                    </a:lnL>
                    <a:lnR>
                      <a:noFill/>
                    </a:lnR>
                    <a:lnT>
                      <a:noFill/>
                    </a:lnT>
                    <a:lnB>
                      <a:noFill/>
                    </a:lnB>
                    <a:noFill/>
                  </a:tcPr>
                </a:tc>
                <a:tc>
                  <a:txBody>
                    <a:bodyPr/>
                    <a:lstStyle/>
                    <a:p>
                      <a:pPr fontAlgn="t"/>
                      <a:r>
                        <a:rPr lang="en-US">
                          <a:solidFill>
                            <a:schemeClr val="bg1"/>
                          </a:solidFill>
                          <a:effectLst/>
                        </a:rPr>
                        <a:t> </a:t>
                      </a:r>
                    </a:p>
                  </a:txBody>
                  <a:tcPr marL="95250" marR="95250" marT="47625" marB="47625">
                    <a:lnL>
                      <a:noFill/>
                    </a:lnL>
                    <a:lnR>
                      <a:noFill/>
                    </a:lnR>
                    <a:lnT>
                      <a:noFill/>
                    </a:lnT>
                    <a:lnB>
                      <a:noFill/>
                    </a:lnB>
                    <a:noFill/>
                  </a:tcPr>
                </a:tc>
                <a:tc>
                  <a:txBody>
                    <a:bodyPr/>
                    <a:lstStyle/>
                    <a:p>
                      <a:pPr fontAlgn="t"/>
                      <a:r>
                        <a:rPr lang="en-US" dirty="0">
                          <a:solidFill>
                            <a:schemeClr val="bg1"/>
                          </a:solidFill>
                          <a:effectLst/>
                        </a:rPr>
                        <a:t> </a:t>
                      </a:r>
                    </a:p>
                  </a:txBody>
                  <a:tcPr marL="95250" marR="95250" marT="47625" marB="47625">
                    <a:lnL>
                      <a:noFill/>
                    </a:lnL>
                    <a:lnR>
                      <a:noFill/>
                    </a:lnR>
                    <a:lnT>
                      <a:noFill/>
                    </a:lnT>
                    <a:lnB>
                      <a:noFill/>
                    </a:lnB>
                    <a:noFill/>
                  </a:tcPr>
                </a:tc>
                <a:extLst>
                  <a:ext uri="{0D108BD9-81ED-4DB2-BD59-A6C34878D82A}">
                    <a16:rowId xmlns:a16="http://schemas.microsoft.com/office/drawing/2014/main" val="627322420"/>
                  </a:ext>
                </a:extLst>
              </a:tr>
            </a:tbl>
          </a:graphicData>
        </a:graphic>
      </p:graphicFrame>
      <p:sp>
        <p:nvSpPr>
          <p:cNvPr id="10" name="Rectangle 2">
            <a:extLst>
              <a:ext uri="{FF2B5EF4-FFF2-40B4-BE49-F238E27FC236}">
                <a16:creationId xmlns:a16="http://schemas.microsoft.com/office/drawing/2014/main" id="{4C5321EB-BABB-74A4-640E-DC8073C0BEDD}"/>
              </a:ext>
            </a:extLst>
          </p:cNvPr>
          <p:cNvSpPr>
            <a:spLocks noChangeArrowheads="1"/>
          </p:cNvSpPr>
          <p:nvPr/>
        </p:nvSpPr>
        <p:spPr bwMode="auto">
          <a:xfrm>
            <a:off x="1238250" y="2332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54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C8D4-AB93-A8BB-95FE-990EBE03D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00E67-5617-C58A-F4D7-D05306BBCAEB}"/>
              </a:ext>
            </a:extLst>
          </p:cNvPr>
          <p:cNvSpPr>
            <a:spLocks noGrp="1"/>
          </p:cNvSpPr>
          <p:nvPr>
            <p:ph type="title"/>
          </p:nvPr>
        </p:nvSpPr>
        <p:spPr>
          <a:xfrm>
            <a:off x="1500057" y="-78951"/>
            <a:ext cx="9191880" cy="1142280"/>
          </a:xfrm>
        </p:spPr>
        <p:txBody>
          <a:bodyPr/>
          <a:lstStyle/>
          <a:p>
            <a:pPr algn="ctr"/>
            <a:r>
              <a:rPr lang="en-US" u="sng" dirty="0">
                <a:solidFill>
                  <a:schemeClr val="bg1"/>
                </a:solidFill>
              </a:rPr>
              <a:t>Belt Drives</a:t>
            </a:r>
          </a:p>
        </p:txBody>
      </p:sp>
      <p:sp>
        <p:nvSpPr>
          <p:cNvPr id="7" name="TextBox 6">
            <a:extLst>
              <a:ext uri="{FF2B5EF4-FFF2-40B4-BE49-F238E27FC236}">
                <a16:creationId xmlns:a16="http://schemas.microsoft.com/office/drawing/2014/main" id="{8B21DFF8-2524-8B5E-FB1C-EA6DC62EF4DC}"/>
              </a:ext>
            </a:extLst>
          </p:cNvPr>
          <p:cNvSpPr txBox="1"/>
          <p:nvPr/>
        </p:nvSpPr>
        <p:spPr>
          <a:xfrm>
            <a:off x="209547" y="636769"/>
            <a:ext cx="11772899" cy="2308324"/>
          </a:xfrm>
          <a:prstGeom prst="rect">
            <a:avLst/>
          </a:prstGeom>
          <a:noFill/>
        </p:spPr>
        <p:txBody>
          <a:bodyPr wrap="square">
            <a:spAutoFit/>
          </a:bodyPr>
          <a:lstStyle/>
          <a:p>
            <a:pPr marL="342900" indent="-342900" algn="just">
              <a:buFont typeface="Arial" panose="020B0604020202020204" pitchFamily="34" charset="0"/>
              <a:buChar char="•"/>
            </a:pPr>
            <a:r>
              <a:rPr lang="en-US" sz="2400" u="sng" dirty="0">
                <a:solidFill>
                  <a:schemeClr val="bg1"/>
                </a:solidFill>
              </a:rPr>
              <a:t>General Definition</a:t>
            </a:r>
          </a:p>
          <a:p>
            <a:pPr marL="342900" indent="-342900" algn="just">
              <a:buFont typeface="Wingdings" pitchFamily="2" charset="2"/>
              <a:buChar char="q"/>
            </a:pPr>
            <a:r>
              <a:rPr lang="en-US" sz="2400" dirty="0">
                <a:solidFill>
                  <a:schemeClr val="bg1"/>
                </a:solidFill>
              </a:rPr>
              <a:t>Belt drives work by transmitting power through the friction or grip between a belt and pulleys, which are the rotating components connected to the shafts of the machines. </a:t>
            </a:r>
          </a:p>
          <a:p>
            <a:pPr marL="342900" indent="-342900" algn="just">
              <a:buFont typeface="Wingdings" pitchFamily="2" charset="2"/>
              <a:buChar char="q"/>
            </a:pPr>
            <a:r>
              <a:rPr lang="en-US" sz="2400" dirty="0">
                <a:solidFill>
                  <a:schemeClr val="bg1"/>
                </a:solidFill>
              </a:rPr>
              <a:t>The belt loops around the pulleys, and as the pulley rotates, it moves the belt, transmitting power from one shaft to another.</a:t>
            </a:r>
          </a:p>
        </p:txBody>
      </p:sp>
      <p:pic>
        <p:nvPicPr>
          <p:cNvPr id="4" name="Picture 3" descr="A diagram of a car engine&#10;&#10;Description automatically generated">
            <a:extLst>
              <a:ext uri="{FF2B5EF4-FFF2-40B4-BE49-F238E27FC236}">
                <a16:creationId xmlns:a16="http://schemas.microsoft.com/office/drawing/2014/main" id="{CC1EFE90-F1B4-74BD-D98F-E1725F293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315" y="2764221"/>
            <a:ext cx="4450498" cy="4093779"/>
          </a:xfrm>
          <a:prstGeom prst="rect">
            <a:avLst/>
          </a:prstGeom>
        </p:spPr>
      </p:pic>
      <p:pic>
        <p:nvPicPr>
          <p:cNvPr id="6" name="Picture 5" descr="A red and silver engine&#10;&#10;Description automatically generated">
            <a:extLst>
              <a:ext uri="{FF2B5EF4-FFF2-40B4-BE49-F238E27FC236}">
                <a16:creationId xmlns:a16="http://schemas.microsoft.com/office/drawing/2014/main" id="{DAFE5F67-1410-AD61-CB3C-506AEC8CE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305" y="2973441"/>
            <a:ext cx="4038832" cy="3675337"/>
          </a:xfrm>
          <a:prstGeom prst="rect">
            <a:avLst/>
          </a:prstGeom>
        </p:spPr>
      </p:pic>
    </p:spTree>
    <p:extLst>
      <p:ext uri="{BB962C8B-B14F-4D97-AF65-F5344CB8AC3E}">
        <p14:creationId xmlns:p14="http://schemas.microsoft.com/office/powerpoint/2010/main" val="104415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C545-CA58-F051-34B6-FC10C892C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78402-AB12-8164-C4ED-483AD51B1056}"/>
              </a:ext>
            </a:extLst>
          </p:cNvPr>
          <p:cNvSpPr>
            <a:spLocks noGrp="1"/>
          </p:cNvSpPr>
          <p:nvPr>
            <p:ph type="title"/>
          </p:nvPr>
        </p:nvSpPr>
        <p:spPr>
          <a:xfrm>
            <a:off x="1500058" y="-74588"/>
            <a:ext cx="9191880" cy="1142280"/>
          </a:xfrm>
        </p:spPr>
        <p:txBody>
          <a:bodyPr/>
          <a:lstStyle/>
          <a:p>
            <a:pPr algn="ctr"/>
            <a:r>
              <a:rPr lang="en-US" u="sng" dirty="0">
                <a:solidFill>
                  <a:schemeClr val="bg1"/>
                </a:solidFill>
              </a:rPr>
              <a:t>Advantages of Belt drives</a:t>
            </a:r>
          </a:p>
        </p:txBody>
      </p:sp>
      <p:sp>
        <p:nvSpPr>
          <p:cNvPr id="7" name="TextBox 6">
            <a:extLst>
              <a:ext uri="{FF2B5EF4-FFF2-40B4-BE49-F238E27FC236}">
                <a16:creationId xmlns:a16="http://schemas.microsoft.com/office/drawing/2014/main" id="{BBA37A92-DFC5-4C66-A4F1-D486E2160D37}"/>
              </a:ext>
            </a:extLst>
          </p:cNvPr>
          <p:cNvSpPr txBox="1"/>
          <p:nvPr/>
        </p:nvSpPr>
        <p:spPr>
          <a:xfrm>
            <a:off x="209548" y="937408"/>
            <a:ext cx="11772899" cy="6001643"/>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bg1"/>
                </a:solidFill>
              </a:rPr>
              <a:t>Economical to install and maintain.</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Generally, require no lubrication. Some hybrid systems might although require lubrication (for instance: chain-belt drives).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Can be adjusted for a wide range of applications and operating conditions.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Pulleys are less expensive than chain-sprockets.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Belt drives also have a longer life than chain-sprocket system.</a:t>
            </a:r>
          </a:p>
          <a:p>
            <a:pPr algn="just"/>
            <a:endParaRPr lang="en-US" sz="2400" dirty="0">
              <a:solidFill>
                <a:schemeClr val="bg1"/>
              </a:solidFill>
            </a:endParaRPr>
          </a:p>
        </p:txBody>
      </p:sp>
      <p:pic>
        <p:nvPicPr>
          <p:cNvPr id="4" name="Picture 3" descr="A close-up of a chain and gear&#10;&#10;Description automatically generated">
            <a:extLst>
              <a:ext uri="{FF2B5EF4-FFF2-40B4-BE49-F238E27FC236}">
                <a16:creationId xmlns:a16="http://schemas.microsoft.com/office/drawing/2014/main" id="{C5184AE2-CA26-4B8A-0C96-72CA21938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227" y="4053692"/>
            <a:ext cx="3090041" cy="1866900"/>
          </a:xfrm>
          <a:prstGeom prst="rect">
            <a:avLst/>
          </a:prstGeom>
        </p:spPr>
      </p:pic>
    </p:spTree>
    <p:extLst>
      <p:ext uri="{BB962C8B-B14F-4D97-AF65-F5344CB8AC3E}">
        <p14:creationId xmlns:p14="http://schemas.microsoft.com/office/powerpoint/2010/main" val="273197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78C9-9AF8-23E6-5CFA-3A177398E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7EB0D-9751-260F-C318-9A78AC6BDB86}"/>
              </a:ext>
            </a:extLst>
          </p:cNvPr>
          <p:cNvSpPr>
            <a:spLocks noGrp="1"/>
          </p:cNvSpPr>
          <p:nvPr>
            <p:ph type="title"/>
          </p:nvPr>
        </p:nvSpPr>
        <p:spPr>
          <a:xfrm>
            <a:off x="1500060" y="-169182"/>
            <a:ext cx="9191880" cy="1142280"/>
          </a:xfrm>
        </p:spPr>
        <p:txBody>
          <a:bodyPr/>
          <a:lstStyle/>
          <a:p>
            <a:pPr algn="ctr"/>
            <a:r>
              <a:rPr lang="en-US" u="sng" dirty="0">
                <a:solidFill>
                  <a:schemeClr val="bg1"/>
                </a:solidFill>
              </a:rPr>
              <a:t>Power Transmission with Belt drives</a:t>
            </a:r>
          </a:p>
        </p:txBody>
      </p:sp>
      <p:sp>
        <p:nvSpPr>
          <p:cNvPr id="3" name="TextBox 2">
            <a:extLst>
              <a:ext uri="{FF2B5EF4-FFF2-40B4-BE49-F238E27FC236}">
                <a16:creationId xmlns:a16="http://schemas.microsoft.com/office/drawing/2014/main" id="{D4EA5CA7-3410-BEE4-528A-CF48DB0C68B9}"/>
              </a:ext>
            </a:extLst>
          </p:cNvPr>
          <p:cNvSpPr txBox="1"/>
          <p:nvPr/>
        </p:nvSpPr>
        <p:spPr>
          <a:xfrm>
            <a:off x="209548" y="937408"/>
            <a:ext cx="11772899" cy="5632311"/>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chemeClr val="bg1"/>
                </a:solidFill>
              </a:rPr>
              <a:t>Let’s quickly revisit some fundamentals:</a:t>
            </a:r>
          </a:p>
          <a:p>
            <a:pPr marL="800100" lvl="1" indent="-342900" algn="just">
              <a:buFont typeface="Arial" panose="020B0604020202020204" pitchFamily="34" charset="0"/>
              <a:buChar char="•"/>
            </a:pPr>
            <a:r>
              <a:rPr lang="en-US" sz="2400" dirty="0">
                <a:solidFill>
                  <a:schemeClr val="bg1"/>
                </a:solidFill>
              </a:rPr>
              <a:t>Torque: Cross product of the moment arm and force </a:t>
            </a:r>
          </a:p>
          <a:p>
            <a:pPr marL="1257300" lvl="2" indent="-342900" algn="just">
              <a:buFont typeface="Arial" panose="020B0604020202020204" pitchFamily="34" charset="0"/>
              <a:buChar char="•"/>
            </a:pPr>
            <a:r>
              <a:rPr lang="en-US" sz="2400" dirty="0">
                <a:solidFill>
                  <a:schemeClr val="bg1"/>
                </a:solidFill>
              </a:rPr>
              <a:t>What is moment arm? </a:t>
            </a:r>
          </a:p>
          <a:p>
            <a:pPr marL="800100" lvl="1" indent="-342900" algn="just">
              <a:buFont typeface="Arial" panose="020B0604020202020204" pitchFamily="34" charset="0"/>
              <a:buChar char="•"/>
            </a:pPr>
            <a:r>
              <a:rPr lang="en-US" sz="2400" dirty="0">
                <a:solidFill>
                  <a:schemeClr val="bg1"/>
                </a:solidFill>
              </a:rPr>
              <a:t>Friction force</a:t>
            </a:r>
          </a:p>
          <a:p>
            <a:pPr marL="800100" lvl="1" indent="-342900" algn="just">
              <a:buFont typeface="Arial" panose="020B0604020202020204" pitchFamily="34" charset="0"/>
              <a:buChar char="•"/>
            </a:pPr>
            <a:r>
              <a:rPr lang="en-US" sz="2400" dirty="0">
                <a:solidFill>
                  <a:schemeClr val="bg1"/>
                </a:solidFill>
              </a:rPr>
              <a:t>Angular velocity: Rate of change of angular displacement (V = r</a:t>
            </a:r>
            <a:r>
              <a:rPr lang="el-GR" sz="2400" dirty="0">
                <a:solidFill>
                  <a:schemeClr val="bg1"/>
                </a:solidFill>
              </a:rPr>
              <a:t>ω</a:t>
            </a:r>
            <a:r>
              <a:rPr lang="en-US" sz="2400" dirty="0">
                <a:solidFill>
                  <a:schemeClr val="bg1"/>
                </a:solidFill>
              </a:rPr>
              <a:t>)</a:t>
            </a:r>
          </a:p>
          <a:p>
            <a:pPr marL="1257300" lvl="2" indent="-342900" algn="just">
              <a:buFont typeface="Arial" panose="020B0604020202020204" pitchFamily="34" charset="0"/>
              <a:buChar char="•"/>
            </a:pPr>
            <a:r>
              <a:rPr lang="en-US" sz="2400" dirty="0">
                <a:solidFill>
                  <a:schemeClr val="bg1"/>
                </a:solidFill>
              </a:rPr>
              <a:t>How is it related to RPM?</a:t>
            </a:r>
          </a:p>
          <a:p>
            <a:pPr marL="1257300" lvl="2" indent="-342900" algn="just">
              <a:buFont typeface="Arial" panose="020B0604020202020204" pitchFamily="34" charset="0"/>
              <a:buChar char="•"/>
            </a:pPr>
            <a:endParaRPr lang="en-US" sz="2400" dirty="0">
              <a:solidFill>
                <a:schemeClr val="bg1"/>
              </a:solidFill>
            </a:endParaRPr>
          </a:p>
          <a:p>
            <a:pPr marL="1257300" lvl="2" indent="-342900" algn="just">
              <a:buFont typeface="Arial" panose="020B0604020202020204" pitchFamily="34" charset="0"/>
              <a:buChar char="•"/>
            </a:pPr>
            <a:endParaRPr lang="en-US" sz="2400" dirty="0">
              <a:solidFill>
                <a:schemeClr val="bg1"/>
              </a:solidFill>
            </a:endParaRPr>
          </a:p>
          <a:p>
            <a:pPr marL="1257300" lvl="2"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Tension/Tight side: The side of the belt that goes into driver element.</a:t>
            </a:r>
          </a:p>
          <a:p>
            <a:pPr marL="342900" indent="-342900" algn="just">
              <a:buFont typeface="Arial" panose="020B0604020202020204" pitchFamily="34" charset="0"/>
              <a:buChar char="•"/>
            </a:pPr>
            <a:r>
              <a:rPr lang="en-US" sz="2400" dirty="0">
                <a:solidFill>
                  <a:schemeClr val="bg1"/>
                </a:solidFill>
              </a:rPr>
              <a:t>Slack side: The side of the belt that goes away from the driver element.  </a:t>
            </a:r>
          </a:p>
        </p:txBody>
      </p:sp>
      <p:pic>
        <p:nvPicPr>
          <p:cNvPr id="1026" name="Picture 2" descr="Diagram&#10;&#10;Description automatically generated">
            <a:extLst>
              <a:ext uri="{FF2B5EF4-FFF2-40B4-BE49-F238E27FC236}">
                <a16:creationId xmlns:a16="http://schemas.microsoft.com/office/drawing/2014/main" id="{B89B4786-3D0D-F8B4-B9DA-04F92B5FE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331" y="3252890"/>
            <a:ext cx="4987338" cy="234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94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BB3CA-0DDF-794C-7E03-CDE14005C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218C0-8CCD-BA7F-A804-8578246C92BB}"/>
              </a:ext>
            </a:extLst>
          </p:cNvPr>
          <p:cNvSpPr>
            <a:spLocks noGrp="1"/>
          </p:cNvSpPr>
          <p:nvPr>
            <p:ph type="title"/>
          </p:nvPr>
        </p:nvSpPr>
        <p:spPr>
          <a:xfrm>
            <a:off x="1500058" y="-74588"/>
            <a:ext cx="9191880" cy="1142280"/>
          </a:xfrm>
        </p:spPr>
        <p:txBody>
          <a:bodyPr/>
          <a:lstStyle/>
          <a:p>
            <a:pPr algn="ctr"/>
            <a:r>
              <a:rPr lang="en-US" u="sng" dirty="0">
                <a:solidFill>
                  <a:schemeClr val="bg1"/>
                </a:solidFill>
              </a:rPr>
              <a:t>Types of Belts</a:t>
            </a:r>
          </a:p>
        </p:txBody>
      </p:sp>
      <p:sp>
        <p:nvSpPr>
          <p:cNvPr id="4" name="TextBox 3">
            <a:extLst>
              <a:ext uri="{FF2B5EF4-FFF2-40B4-BE49-F238E27FC236}">
                <a16:creationId xmlns:a16="http://schemas.microsoft.com/office/drawing/2014/main" id="{E41B355D-7468-4DD2-3588-6513656D51C9}"/>
              </a:ext>
            </a:extLst>
          </p:cNvPr>
          <p:cNvSpPr txBox="1"/>
          <p:nvPr/>
        </p:nvSpPr>
        <p:spPr>
          <a:xfrm>
            <a:off x="0" y="1067692"/>
            <a:ext cx="7092383" cy="5262979"/>
          </a:xfrm>
          <a:prstGeom prst="rect">
            <a:avLst/>
          </a:prstGeom>
          <a:noFill/>
        </p:spPr>
        <p:txBody>
          <a:bodyPr wrap="square">
            <a:spAutoFit/>
          </a:bodyPr>
          <a:lstStyle/>
          <a:p>
            <a:pPr marL="342900" indent="-342900" algn="just">
              <a:buAutoNum type="arabicPeriod"/>
            </a:pPr>
            <a:r>
              <a:rPr lang="en-US" sz="2400" u="sng" dirty="0">
                <a:solidFill>
                  <a:schemeClr val="bg1"/>
                </a:solidFill>
              </a:rPr>
              <a:t>Rope belts: </a:t>
            </a:r>
            <a:r>
              <a:rPr lang="en-US" sz="2400" dirty="0">
                <a:solidFill>
                  <a:schemeClr val="bg1"/>
                </a:solidFill>
              </a:rPr>
              <a:t>Typically made from ropes or braided materials like cotton, hemp, or synthetic fibers. </a:t>
            </a:r>
          </a:p>
          <a:p>
            <a:pPr marL="800100" lvl="1" indent="-342900" algn="just">
              <a:buFont typeface="Arial" panose="020B0604020202020204" pitchFamily="34" charset="0"/>
              <a:buChar char="•"/>
            </a:pPr>
            <a:r>
              <a:rPr lang="en-US" sz="2400" dirty="0">
                <a:solidFill>
                  <a:schemeClr val="bg1"/>
                </a:solidFill>
              </a:rPr>
              <a:t>Rope belts were widely used in older mechanical systems for transmitting power between pulleys over long distances. </a:t>
            </a:r>
          </a:p>
          <a:p>
            <a:pPr marL="800100" lvl="1" indent="-342900" algn="just">
              <a:buFont typeface="Arial" panose="020B0604020202020204" pitchFamily="34" charset="0"/>
              <a:buChar char="•"/>
            </a:pPr>
            <a:r>
              <a:rPr lang="en-US" sz="2400" dirty="0">
                <a:solidFill>
                  <a:schemeClr val="bg1"/>
                </a:solidFill>
              </a:rPr>
              <a:t>They have a round cross-section, which helps them fit into specially designed pulleys with grooves (called grooved pulleys).</a:t>
            </a:r>
          </a:p>
          <a:p>
            <a:pPr marL="1257300" lvl="2" indent="-342900" algn="just">
              <a:buFont typeface="Arial" panose="020B0604020202020204" pitchFamily="34" charset="0"/>
              <a:buChar char="•"/>
            </a:pPr>
            <a:r>
              <a:rPr lang="en-US" sz="2400" dirty="0">
                <a:solidFill>
                  <a:schemeClr val="bg1"/>
                </a:solidFill>
              </a:rPr>
              <a:t>What do you think a design of a pulley should ensure? </a:t>
            </a:r>
          </a:p>
          <a:p>
            <a:pPr marL="800100" lvl="1" indent="-342900" algn="just">
              <a:buFont typeface="Arial" panose="020B0604020202020204" pitchFamily="34" charset="0"/>
              <a:buChar char="•"/>
            </a:pPr>
            <a:r>
              <a:rPr lang="en-US" sz="2400" dirty="0">
                <a:solidFill>
                  <a:schemeClr val="bg1"/>
                </a:solidFill>
              </a:rPr>
              <a:t>Rope belts had higher wear and lower efficiency compared to modern belt designs, they were less efficient. </a:t>
            </a:r>
            <a:endParaRPr lang="en-US" sz="2400" u="sng" dirty="0">
              <a:solidFill>
                <a:schemeClr val="bg1"/>
              </a:solidFill>
            </a:endParaRPr>
          </a:p>
        </p:txBody>
      </p:sp>
      <p:pic>
        <p:nvPicPr>
          <p:cNvPr id="2050" name="Picture 2" descr="Diagram&#10;&#10;Description automatically generated">
            <a:extLst>
              <a:ext uri="{FF2B5EF4-FFF2-40B4-BE49-F238E27FC236}">
                <a16:creationId xmlns:a16="http://schemas.microsoft.com/office/drawing/2014/main" id="{F531152C-E513-2997-722E-F43438034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600" y="1155678"/>
            <a:ext cx="3478477" cy="508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0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10ACB-C178-29FD-A66D-FD3FD02D4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84A4C-C9FF-D601-6592-0912CC7D4B5D}"/>
              </a:ext>
            </a:extLst>
          </p:cNvPr>
          <p:cNvSpPr>
            <a:spLocks noGrp="1"/>
          </p:cNvSpPr>
          <p:nvPr>
            <p:ph type="title"/>
          </p:nvPr>
        </p:nvSpPr>
        <p:spPr>
          <a:xfrm>
            <a:off x="1500057" y="-242754"/>
            <a:ext cx="9191880" cy="1142280"/>
          </a:xfrm>
        </p:spPr>
        <p:txBody>
          <a:bodyPr/>
          <a:lstStyle/>
          <a:p>
            <a:pPr algn="ctr"/>
            <a:r>
              <a:rPr lang="en-US" u="sng" dirty="0">
                <a:solidFill>
                  <a:schemeClr val="bg1"/>
                </a:solidFill>
              </a:rPr>
              <a:t>Types of Belts</a:t>
            </a:r>
          </a:p>
        </p:txBody>
      </p:sp>
      <p:sp>
        <p:nvSpPr>
          <p:cNvPr id="4" name="TextBox 3">
            <a:extLst>
              <a:ext uri="{FF2B5EF4-FFF2-40B4-BE49-F238E27FC236}">
                <a16:creationId xmlns:a16="http://schemas.microsoft.com/office/drawing/2014/main" id="{2130B428-BA60-CD31-1927-1B03A46B0FBC}"/>
              </a:ext>
            </a:extLst>
          </p:cNvPr>
          <p:cNvSpPr txBox="1"/>
          <p:nvPr/>
        </p:nvSpPr>
        <p:spPr>
          <a:xfrm>
            <a:off x="194438" y="647277"/>
            <a:ext cx="11803117" cy="3046988"/>
          </a:xfrm>
          <a:prstGeom prst="rect">
            <a:avLst/>
          </a:prstGeom>
          <a:noFill/>
        </p:spPr>
        <p:txBody>
          <a:bodyPr wrap="square">
            <a:spAutoFit/>
          </a:bodyPr>
          <a:lstStyle/>
          <a:p>
            <a:pPr marL="342900" indent="-342900" algn="just">
              <a:buAutoNum type="arabicPeriod"/>
            </a:pPr>
            <a:r>
              <a:rPr lang="en-US" sz="2400" u="sng" dirty="0">
                <a:solidFill>
                  <a:schemeClr val="bg1"/>
                </a:solidFill>
              </a:rPr>
              <a:t>Flat belts: </a:t>
            </a:r>
            <a:r>
              <a:rPr lang="en-US" sz="2400" dirty="0">
                <a:solidFill>
                  <a:schemeClr val="bg1"/>
                </a:solidFill>
              </a:rPr>
              <a:t>They are one of the oldest belts alongside the traditional ropes, </a:t>
            </a:r>
          </a:p>
          <a:p>
            <a:pPr algn="just"/>
            <a:r>
              <a:rPr lang="en-US" sz="2400" dirty="0">
                <a:solidFill>
                  <a:schemeClr val="bg1"/>
                </a:solidFill>
              </a:rPr>
              <a:t>however, have a rectangular cross-section in contrast. </a:t>
            </a:r>
          </a:p>
          <a:p>
            <a:pPr marL="800100" lvl="1" indent="-342900" algn="just">
              <a:buFont typeface="Arial" panose="020B0604020202020204" pitchFamily="34" charset="0"/>
              <a:buChar char="•"/>
            </a:pPr>
            <a:r>
              <a:rPr lang="en-US" sz="2400" dirty="0">
                <a:solidFill>
                  <a:schemeClr val="bg1"/>
                </a:solidFill>
              </a:rPr>
              <a:t>High tension is required for power transmission.</a:t>
            </a:r>
          </a:p>
          <a:p>
            <a:pPr marL="1257300" lvl="2" indent="-342900" algn="just">
              <a:buFont typeface="Arial" panose="020B0604020202020204" pitchFamily="34" charset="0"/>
              <a:buChar char="•"/>
            </a:pPr>
            <a:r>
              <a:rPr lang="en-US" sz="2400" dirty="0">
                <a:solidFill>
                  <a:schemeClr val="bg1"/>
                </a:solidFill>
              </a:rPr>
              <a:t>What is a tension force? </a:t>
            </a:r>
          </a:p>
          <a:p>
            <a:pPr marL="800100" lvl="1" indent="-342900" algn="just">
              <a:buFont typeface="Arial" panose="020B0604020202020204" pitchFamily="34" charset="0"/>
              <a:buChar char="•"/>
            </a:pPr>
            <a:r>
              <a:rPr lang="en-US" sz="2400" dirty="0">
                <a:solidFill>
                  <a:schemeClr val="bg1"/>
                </a:solidFill>
              </a:rPr>
              <a:t>They are extremely flexible and cheap to manufacture. </a:t>
            </a:r>
          </a:p>
          <a:p>
            <a:pPr marL="800100" lvl="1" indent="-342900" algn="just">
              <a:buFont typeface="Arial" panose="020B0604020202020204" pitchFamily="34" charset="0"/>
              <a:buChar char="•"/>
            </a:pPr>
            <a:endParaRPr lang="en-US" sz="2400" dirty="0">
              <a:solidFill>
                <a:schemeClr val="bg1"/>
              </a:solidFill>
            </a:endParaRPr>
          </a:p>
          <a:p>
            <a:pPr algn="just"/>
            <a:r>
              <a:rPr lang="en-US" sz="2400" dirty="0">
                <a:solidFill>
                  <a:schemeClr val="bg1"/>
                </a:solidFill>
              </a:rPr>
              <a:t>2. </a:t>
            </a:r>
            <a:r>
              <a:rPr lang="en-US" sz="2400" u="sng" dirty="0">
                <a:solidFill>
                  <a:schemeClr val="bg1"/>
                </a:solidFill>
              </a:rPr>
              <a:t>V-belts: </a:t>
            </a:r>
            <a:r>
              <a:rPr lang="en-US" sz="2400" dirty="0">
                <a:solidFill>
                  <a:schemeClr val="bg1"/>
                </a:solidFill>
              </a:rPr>
              <a:t>They are ‘V’ shaped in cross-section, which matches the ‘V’ shape of pulleys. This design allows for the belt to sit tightly in the pulley groove. </a:t>
            </a:r>
          </a:p>
        </p:txBody>
      </p:sp>
      <p:pic>
        <p:nvPicPr>
          <p:cNvPr id="4098" name="Picture 2" descr="A picture containing diagram&#10;&#10;Description automatically generated">
            <a:extLst>
              <a:ext uri="{FF2B5EF4-FFF2-40B4-BE49-F238E27FC236}">
                <a16:creationId xmlns:a16="http://schemas.microsoft.com/office/drawing/2014/main" id="{BACBAE81-EDDA-E302-58A5-D2374BBAF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389" y="3694265"/>
            <a:ext cx="2625222" cy="312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84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36D5A4A-36AD-37BA-B8E8-7A3DBA381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87" y="940676"/>
            <a:ext cx="5947027" cy="55862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agram&#10;&#10;Description automatically generated">
            <a:extLst>
              <a:ext uri="{FF2B5EF4-FFF2-40B4-BE49-F238E27FC236}">
                <a16:creationId xmlns:a16="http://schemas.microsoft.com/office/drawing/2014/main" id="{0857DB22-CD4F-87A0-D8F5-FC2869B1E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565" y="940676"/>
            <a:ext cx="4483223" cy="5586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897B0C-6C2F-4A10-8C09-B903D014DED4}"/>
              </a:ext>
            </a:extLst>
          </p:cNvPr>
          <p:cNvSpPr txBox="1">
            <a:spLocks/>
          </p:cNvSpPr>
          <p:nvPr/>
        </p:nvSpPr>
        <p:spPr>
          <a:xfrm>
            <a:off x="1500060" y="114598"/>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V Belts</a:t>
            </a:r>
          </a:p>
        </p:txBody>
      </p:sp>
    </p:spTree>
    <p:extLst>
      <p:ext uri="{BB962C8B-B14F-4D97-AF65-F5344CB8AC3E}">
        <p14:creationId xmlns:p14="http://schemas.microsoft.com/office/powerpoint/2010/main" val="105012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C772D-F693-824B-EE6B-D25147122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3CA7C-3D7E-654E-1791-6E0D2F734231}"/>
              </a:ext>
            </a:extLst>
          </p:cNvPr>
          <p:cNvSpPr txBox="1">
            <a:spLocks/>
          </p:cNvSpPr>
          <p:nvPr/>
        </p:nvSpPr>
        <p:spPr>
          <a:xfrm>
            <a:off x="1500060" y="114598"/>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V Belts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10A4A4-1F1D-65BD-7EBC-74B6C488B98B}"/>
                  </a:ext>
                </a:extLst>
              </p:cNvPr>
              <p:cNvSpPr txBox="1"/>
              <p:nvPr/>
            </p:nvSpPr>
            <p:spPr>
              <a:xfrm>
                <a:off x="404648" y="1030013"/>
                <a:ext cx="11382703" cy="542270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The difference between the tension forces is called effective tension. </a:t>
                </a:r>
              </a:p>
              <a:p>
                <a:pPr marL="285750" indent="-285750">
                  <a:buFont typeface="Arial" panose="020B0604020202020204" pitchFamily="34" charset="0"/>
                  <a:buChar char="•"/>
                </a:pPr>
                <a:endParaRPr lang="en-US" sz="2400" dirty="0">
                  <a:solidFill>
                    <a:schemeClr val="bg1"/>
                  </a:solidFill>
                </a:endParaRPr>
              </a:p>
              <a:p>
                <a:pPr marL="742950" lvl="1" indent="-285750">
                  <a:buFont typeface="Arial" panose="020B0604020202020204" pitchFamily="34" charset="0"/>
                  <a:buChar char="•"/>
                </a:pPr>
                <a:r>
                  <a:rPr lang="en-US" sz="2400" dirty="0" err="1">
                    <a:solidFill>
                      <a:schemeClr val="bg1"/>
                    </a:solidFill>
                  </a:rPr>
                  <a:t>T</a:t>
                </a:r>
                <a:r>
                  <a:rPr lang="en-US" sz="2400" baseline="-25000" dirty="0" err="1">
                    <a:solidFill>
                      <a:schemeClr val="bg1"/>
                    </a:solidFill>
                  </a:rPr>
                  <a:t>e</a:t>
                </a:r>
                <a:r>
                  <a:rPr lang="en-US" sz="2400" dirty="0">
                    <a:solidFill>
                      <a:schemeClr val="bg1"/>
                    </a:solidFill>
                  </a:rPr>
                  <a:t> = T</a:t>
                </a:r>
                <a:r>
                  <a:rPr lang="en-US" sz="2400" baseline="-25000" dirty="0">
                    <a:solidFill>
                      <a:schemeClr val="bg1"/>
                    </a:solidFill>
                  </a:rPr>
                  <a:t>1</a:t>
                </a:r>
                <a:r>
                  <a:rPr lang="en-US" sz="2400" dirty="0">
                    <a:solidFill>
                      <a:schemeClr val="bg1"/>
                    </a:solidFill>
                  </a:rPr>
                  <a:t>-T</a:t>
                </a:r>
                <a:r>
                  <a:rPr lang="en-US" sz="2400" baseline="-25000" dirty="0">
                    <a:solidFill>
                      <a:schemeClr val="bg1"/>
                    </a:solidFill>
                  </a:rPr>
                  <a:t>2</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The ratio between the tensions is called tension ratio. </a:t>
                </a:r>
              </a:p>
              <a:p>
                <a:pPr marL="285750" indent="-285750">
                  <a:buFont typeface="Arial" panose="020B0604020202020204" pitchFamily="34" charset="0"/>
                  <a:buChar char="•"/>
                </a:pPr>
                <a:endParaRPr lang="en-US" sz="2400" dirty="0">
                  <a:solidFill>
                    <a:schemeClr val="bg1"/>
                  </a:solidFill>
                </a:endParaRPr>
              </a:p>
              <a:p>
                <a:pPr marL="742950" lvl="1" indent="-285750">
                  <a:buFont typeface="Arial" panose="020B0604020202020204" pitchFamily="34" charset="0"/>
                  <a:buChar char="•"/>
                </a:pPr>
                <a:r>
                  <a:rPr lang="en-US" sz="2400" dirty="0">
                    <a:solidFill>
                      <a:schemeClr val="bg1"/>
                    </a:solidFill>
                  </a:rPr>
                  <a:t>T</a:t>
                </a:r>
                <a:r>
                  <a:rPr lang="en-US" sz="2400" baseline="-25000" dirty="0">
                    <a:solidFill>
                      <a:schemeClr val="bg1"/>
                    </a:solidFill>
                  </a:rPr>
                  <a:t>r</a:t>
                </a:r>
                <a:r>
                  <a:rPr lang="en-US" sz="2400" dirty="0">
                    <a:solidFill>
                      <a:schemeClr val="bg1"/>
                    </a:solidFill>
                  </a:rPr>
                  <a:t> = T</a:t>
                </a:r>
                <a:r>
                  <a:rPr lang="en-US" sz="2400" baseline="-25000" dirty="0">
                    <a:solidFill>
                      <a:schemeClr val="bg1"/>
                    </a:solidFill>
                  </a:rPr>
                  <a:t>1</a:t>
                </a:r>
                <a:r>
                  <a:rPr lang="en-US" sz="2400" dirty="0">
                    <a:solidFill>
                      <a:schemeClr val="bg1"/>
                    </a:solidFill>
                  </a:rPr>
                  <a:t>/T</a:t>
                </a:r>
                <a:r>
                  <a:rPr lang="en-US" sz="2400" baseline="-25000" dirty="0">
                    <a:solidFill>
                      <a:schemeClr val="bg1"/>
                    </a:solidFill>
                  </a:rPr>
                  <a:t>2</a:t>
                </a:r>
              </a:p>
              <a:p>
                <a:pPr marL="742950" lvl="1" indent="-285750">
                  <a:buFont typeface="Arial" panose="020B0604020202020204" pitchFamily="34" charset="0"/>
                  <a:buChar char="•"/>
                </a:pPr>
                <a:endParaRPr lang="en-US" sz="2400" baseline="-25000" dirty="0">
                  <a:solidFill>
                    <a:schemeClr val="bg1"/>
                  </a:solidFill>
                </a:endParaRPr>
              </a:p>
              <a:p>
                <a:pPr marL="285750" indent="-285750">
                  <a:buFont typeface="Arial" panose="020B0604020202020204" pitchFamily="34" charset="0"/>
                  <a:buChar char="•"/>
                </a:pPr>
                <a:endParaRPr lang="en-US" sz="2400" baseline="-25000" dirty="0">
                  <a:solidFill>
                    <a:schemeClr val="bg1"/>
                  </a:solidFill>
                </a:endParaRPr>
              </a:p>
              <a:p>
                <a:pPr marL="285750" indent="-285750">
                  <a:buFont typeface="Arial" panose="020B0604020202020204" pitchFamily="34" charset="0"/>
                  <a:buChar char="•"/>
                </a:pPr>
                <a:r>
                  <a:rPr lang="en-US" sz="2400" dirty="0">
                    <a:solidFill>
                      <a:schemeClr val="bg1"/>
                    </a:solidFill>
                  </a:rPr>
                  <a:t>The coefficient of friction is expressed as: </a:t>
                </a:r>
              </a:p>
              <a:p>
                <a:pPr marL="285750" indent="-285750">
                  <a:buFont typeface="Arial" panose="020B0604020202020204" pitchFamily="34" charset="0"/>
                  <a:buChar char="•"/>
                </a:pPr>
                <a:endParaRPr lang="en-US" sz="2400" dirty="0">
                  <a:solidFill>
                    <a:schemeClr val="bg1"/>
                  </a:solidFill>
                </a:endParaRPr>
              </a:p>
              <a:p>
                <a:pPr marL="742950" lvl="1" indent="-285750">
                  <a:buFont typeface="Arial" panose="020B0604020202020204" pitchFamily="34" charset="0"/>
                  <a:buChar char="•"/>
                </a:pPr>
                <a14:m>
                  <m:oMath xmlns:m="http://schemas.openxmlformats.org/officeDocument/2006/math">
                    <m:r>
                      <a:rPr lang="el-GR" sz="2400" i="1">
                        <a:solidFill>
                          <a:schemeClr val="bg1"/>
                        </a:solidFill>
                        <a:latin typeface="Cambria Math" panose="02040503050406030204" pitchFamily="18" charset="0"/>
                      </a:rPr>
                      <m:t>𝜇</m:t>
                    </m:r>
                    <m:r>
                      <a:rPr lang="en-US" sz="240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 </m:t>
                    </m:r>
                    <m:f>
                      <m:fPr>
                        <m:ctrlPr>
                          <a:rPr lang="en-US"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𝑙𝑛</m:t>
                        </m:r>
                        <m:f>
                          <m:fPr>
                            <m:ctrlPr>
                              <a:rPr lang="en-US" sz="2400" b="0" i="1" smtClean="0">
                                <a:solidFill>
                                  <a:schemeClr val="bg1"/>
                                </a:solidFill>
                                <a:latin typeface="Cambria Math" panose="02040503050406030204" pitchFamily="18" charset="0"/>
                              </a:rPr>
                            </m:ctrlPr>
                          </m:fPr>
                          <m:num>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𝑇</m:t>
                                </m:r>
                              </m:e>
                              <m:sub>
                                <m:r>
                                  <a:rPr lang="en-US" sz="2400" b="0" i="1" smtClean="0">
                                    <a:solidFill>
                                      <a:schemeClr val="bg1"/>
                                    </a:solidFill>
                                    <a:latin typeface="Cambria Math" panose="02040503050406030204" pitchFamily="18" charset="0"/>
                                  </a:rPr>
                                  <m:t>1</m:t>
                                </m:r>
                              </m:sub>
                            </m:sSub>
                          </m:num>
                          <m:den>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𝑇</m:t>
                                </m:r>
                              </m:e>
                              <m:sub>
                                <m:r>
                                  <a:rPr lang="en-US" sz="2400" b="0" i="1" smtClean="0">
                                    <a:solidFill>
                                      <a:schemeClr val="bg1"/>
                                    </a:solidFill>
                                    <a:latin typeface="Cambria Math" panose="02040503050406030204" pitchFamily="18" charset="0"/>
                                  </a:rPr>
                                  <m:t>2</m:t>
                                </m:r>
                              </m:sub>
                            </m:sSub>
                          </m:den>
                        </m:f>
                      </m:num>
                      <m:den>
                        <m:r>
                          <a:rPr lang="en-US" sz="2400" b="0" i="1" smtClean="0">
                            <a:solidFill>
                              <a:schemeClr val="bg1"/>
                            </a:solidFill>
                            <a:latin typeface="Cambria Math" panose="02040503050406030204" pitchFamily="18" charset="0"/>
                            <a:ea typeface="Cambria Math" panose="02040503050406030204" pitchFamily="18" charset="0"/>
                          </a:rPr>
                          <m:t>𝜙</m:t>
                        </m:r>
                      </m:den>
                    </m:f>
                  </m:oMath>
                </a14:m>
                <a:r>
                  <a:rPr lang="en-US" sz="2400" dirty="0">
                    <a:solidFill>
                      <a:schemeClr val="bg1"/>
                    </a:solidFill>
                  </a:rPr>
                  <a:t>  ; where, </a:t>
                </a:r>
                <a14:m>
                  <m:oMath xmlns:m="http://schemas.openxmlformats.org/officeDocument/2006/math">
                    <m:r>
                      <a:rPr lang="en-US" sz="2400" i="1">
                        <a:solidFill>
                          <a:schemeClr val="bg1"/>
                        </a:solidFill>
                        <a:latin typeface="Cambria Math" panose="02040503050406030204" pitchFamily="18" charset="0"/>
                        <a:ea typeface="Cambria Math" panose="02040503050406030204" pitchFamily="18" charset="0"/>
                      </a:rPr>
                      <m:t>𝜙</m:t>
                    </m:r>
                  </m:oMath>
                </a14:m>
                <a:r>
                  <a:rPr lang="en-US" sz="2400" dirty="0">
                    <a:solidFill>
                      <a:schemeClr val="bg1"/>
                    </a:solidFill>
                  </a:rPr>
                  <a:t> is the wrap angle.</a:t>
                </a:r>
              </a:p>
              <a:p>
                <a:pPr marL="742950" lvl="1"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What is the friction force here?  Revisit your concept of linear friction force … </a:t>
                </a:r>
              </a:p>
            </p:txBody>
          </p:sp>
        </mc:Choice>
        <mc:Fallback xmlns="">
          <p:sp>
            <p:nvSpPr>
              <p:cNvPr id="5" name="TextBox 4">
                <a:extLst>
                  <a:ext uri="{FF2B5EF4-FFF2-40B4-BE49-F238E27FC236}">
                    <a16:creationId xmlns:a16="http://schemas.microsoft.com/office/drawing/2014/main" id="{1410A4A4-1F1D-65BD-7EBC-74B6C488B98B}"/>
                  </a:ext>
                </a:extLst>
              </p:cNvPr>
              <p:cNvSpPr txBox="1">
                <a:spLocks noRot="1" noChangeAspect="1" noMove="1" noResize="1" noEditPoints="1" noAdjustHandles="1" noChangeArrowheads="1" noChangeShapeType="1" noTextEdit="1"/>
              </p:cNvSpPr>
              <p:nvPr/>
            </p:nvSpPr>
            <p:spPr>
              <a:xfrm>
                <a:off x="404648" y="1030013"/>
                <a:ext cx="11382703" cy="5422703"/>
              </a:xfrm>
              <a:prstGeom prst="rect">
                <a:avLst/>
              </a:prstGeom>
              <a:blipFill>
                <a:blip r:embed="rId2"/>
                <a:stretch>
                  <a:fillRect l="-668" t="-935" b="-1402"/>
                </a:stretch>
              </a:blipFill>
            </p:spPr>
            <p:txBody>
              <a:bodyPr/>
              <a:lstStyle/>
              <a:p>
                <a:r>
                  <a:rPr lang="en-US">
                    <a:noFill/>
                  </a:rPr>
                  <a:t> </a:t>
                </a:r>
              </a:p>
            </p:txBody>
          </p:sp>
        </mc:Fallback>
      </mc:AlternateContent>
      <p:pic>
        <p:nvPicPr>
          <p:cNvPr id="6" name="Content Placeholder 2" descr="Belt Drives Slides_Page_021.jpg">
            <a:extLst>
              <a:ext uri="{FF2B5EF4-FFF2-40B4-BE49-F238E27FC236}">
                <a16:creationId xmlns:a16="http://schemas.microsoft.com/office/drawing/2014/main" id="{CF25851C-331F-CD6C-A9C8-A544503D4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831" t="49761" r="9794" b="22953"/>
          <a:stretch/>
        </p:blipFill>
        <p:spPr>
          <a:xfrm>
            <a:off x="8061433" y="1655282"/>
            <a:ext cx="3972911" cy="1696463"/>
          </a:xfrm>
          <a:prstGeom prst="rect">
            <a:avLst/>
          </a:prstGeom>
        </p:spPr>
      </p:pic>
    </p:spTree>
    <p:extLst>
      <p:ext uri="{BB962C8B-B14F-4D97-AF65-F5344CB8AC3E}">
        <p14:creationId xmlns:p14="http://schemas.microsoft.com/office/powerpoint/2010/main" val="298493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A6D3-44B7-DEB3-769E-77CD21406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5FCC8-ECE1-920F-49EC-7239ADFACB67}"/>
              </a:ext>
            </a:extLst>
          </p:cNvPr>
          <p:cNvSpPr txBox="1">
            <a:spLocks/>
          </p:cNvSpPr>
          <p:nvPr/>
        </p:nvSpPr>
        <p:spPr>
          <a:xfrm>
            <a:off x="1500060" y="114598"/>
            <a:ext cx="9191880" cy="11422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solidFill>
                  <a:schemeClr val="bg1"/>
                </a:solidFill>
              </a:rPr>
              <a:t>V Belts</a:t>
            </a:r>
          </a:p>
        </p:txBody>
      </p:sp>
      <p:pic>
        <p:nvPicPr>
          <p:cNvPr id="6" name="Picture 5" descr="A diagram of a belt wrap angle&#10;&#10;Description automatically generated">
            <a:extLst>
              <a:ext uri="{FF2B5EF4-FFF2-40B4-BE49-F238E27FC236}">
                <a16:creationId xmlns:a16="http://schemas.microsoft.com/office/drawing/2014/main" id="{0AFC904E-CDAA-2831-0965-F5E0620D112D}"/>
              </a:ext>
            </a:extLst>
          </p:cNvPr>
          <p:cNvPicPr>
            <a:picLocks noChangeAspect="1"/>
          </p:cNvPicPr>
          <p:nvPr/>
        </p:nvPicPr>
        <p:blipFill>
          <a:blip r:embed="rId2">
            <a:extLst>
              <a:ext uri="{28A0092B-C50C-407E-A947-70E740481C1C}">
                <a14:useLocalDpi xmlns:a14="http://schemas.microsoft.com/office/drawing/2010/main" val="0"/>
              </a:ext>
            </a:extLst>
          </a:blip>
          <a:srcRect t="7565" b="1998"/>
          <a:stretch/>
        </p:blipFill>
        <p:spPr>
          <a:xfrm>
            <a:off x="2209800" y="893379"/>
            <a:ext cx="7772400" cy="5654565"/>
          </a:xfrm>
          <a:prstGeom prst="rect">
            <a:avLst/>
          </a:prstGeom>
        </p:spPr>
      </p:pic>
    </p:spTree>
    <p:extLst>
      <p:ext uri="{BB962C8B-B14F-4D97-AF65-F5344CB8AC3E}">
        <p14:creationId xmlns:p14="http://schemas.microsoft.com/office/powerpoint/2010/main" val="344779349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58901</TotalTime>
  <Words>1135</Words>
  <Application>Microsoft Macintosh PowerPoint</Application>
  <PresentationFormat>Widescreen</PresentationFormat>
  <Paragraphs>173</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Cambria Math</vt:lpstr>
      <vt:lpstr>Georgia</vt:lpstr>
      <vt:lpstr>Symbol</vt:lpstr>
      <vt:lpstr>Times New Roman</vt:lpstr>
      <vt:lpstr>Wingdings</vt:lpstr>
      <vt:lpstr>2_Office Theme</vt:lpstr>
      <vt:lpstr>Office Theme</vt:lpstr>
      <vt:lpstr>PowerPoint Presentation</vt:lpstr>
      <vt:lpstr>Belt Drives</vt:lpstr>
      <vt:lpstr>Advantages of Belt drives</vt:lpstr>
      <vt:lpstr>Power Transmission with Belt drives</vt:lpstr>
      <vt:lpstr>Types of Belts</vt:lpstr>
      <vt:lpstr>Types of Belts</vt:lpstr>
      <vt:lpstr>PowerPoint Presentation</vt:lpstr>
      <vt:lpstr>PowerPoint Presentation</vt:lpstr>
      <vt:lpstr>PowerPoint Presentation</vt:lpstr>
      <vt:lpstr>PowerPoint Presentation</vt:lpstr>
      <vt:lpstr>Variable Speed Belts</vt:lpstr>
      <vt:lpstr>Variable Speed Belts</vt:lpstr>
      <vt:lpstr>Variable Speed Belts</vt:lpstr>
      <vt:lpstr>Nomenclature of V belts</vt:lpstr>
      <vt:lpstr>Nomenclature of V belts</vt:lpstr>
      <vt:lpstr>Nomenclature of V belts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Syed Samar</dc:creator>
  <cp:lastModifiedBy>Samar Abbas</cp:lastModifiedBy>
  <cp:revision>1266</cp:revision>
  <dcterms:created xsi:type="dcterms:W3CDTF">2022-06-09T18:47:31Z</dcterms:created>
  <dcterms:modified xsi:type="dcterms:W3CDTF">2024-12-07T02:06:22Z</dcterms:modified>
</cp:coreProperties>
</file>