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9" r:id="rId2"/>
  </p:sldMasterIdLst>
  <p:notesMasterIdLst>
    <p:notesMasterId r:id="rId16"/>
  </p:notesMasterIdLst>
  <p:sldIdLst>
    <p:sldId id="256" r:id="rId3"/>
    <p:sldId id="409" r:id="rId4"/>
    <p:sldId id="410" r:id="rId5"/>
    <p:sldId id="412" r:id="rId6"/>
    <p:sldId id="413" r:id="rId7"/>
    <p:sldId id="411" r:id="rId8"/>
    <p:sldId id="414" r:id="rId9"/>
    <p:sldId id="415" r:id="rId10"/>
    <p:sldId id="416" r:id="rId11"/>
    <p:sldId id="417" r:id="rId12"/>
    <p:sldId id="418" r:id="rId13"/>
    <p:sldId id="419" r:id="rId14"/>
    <p:sldId id="4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3" autoAdjust="0"/>
    <p:restoredTop sz="94249" autoAdjust="0"/>
  </p:normalViewPr>
  <p:slideViewPr>
    <p:cSldViewPr snapToGrid="0">
      <p:cViewPr varScale="1">
        <p:scale>
          <a:sx n="123" d="100"/>
          <a:sy n="123"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0C69-FE5A-754A-A7A1-6BEA723119E4}" type="datetimeFigureOut">
              <a:rPr lang="en-US" smtClean="0"/>
              <a:t>12/6/24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8D51A-F98C-384E-9D7E-25A3352A6F90}" type="slidenum">
              <a:rPr lang="en-US" smtClean="0"/>
              <a:t>‹#›</a:t>
            </a:fld>
            <a:endParaRPr lang="en-US"/>
          </a:p>
        </p:txBody>
      </p:sp>
    </p:spTree>
    <p:extLst>
      <p:ext uri="{BB962C8B-B14F-4D97-AF65-F5344CB8AC3E}">
        <p14:creationId xmlns:p14="http://schemas.microsoft.com/office/powerpoint/2010/main" val="312836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6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70789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661347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09971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676400"/>
            <a:ext cx="10363200" cy="4419600"/>
          </a:xfrm>
        </p:spPr>
        <p:txBody>
          <a:bodyPr/>
          <a:lstStyle>
            <a:lvl1pPr marL="342900" indent="-342900">
              <a:buFontTx/>
              <a:buBlip>
                <a:blip r:embed="rId2"/>
              </a:buBlip>
              <a:defRPr sz="2000"/>
            </a:lvl1pPr>
            <a:lvl2pPr>
              <a:buClr>
                <a:srgbClr val="FFC000"/>
              </a:buCl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95880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659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2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522572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2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03224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3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910286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Tree>
    <p:extLst>
      <p:ext uri="{BB962C8B-B14F-4D97-AF65-F5344CB8AC3E}">
        <p14:creationId xmlns:p14="http://schemas.microsoft.com/office/powerpoint/2010/main" val="2041536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1499760" y="2872440"/>
            <a:ext cx="9191880" cy="52963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81446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691551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3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4281480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4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89667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559215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4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669942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5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4058933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5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6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6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58752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7735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81338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Tree>
    <p:extLst>
      <p:ext uri="{BB962C8B-B14F-4D97-AF65-F5344CB8AC3E}">
        <p14:creationId xmlns:p14="http://schemas.microsoft.com/office/powerpoint/2010/main" val="293612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499760" y="2872440"/>
            <a:ext cx="9191880" cy="52963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92023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28765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14911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58662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w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Line 1"/>
          <p:cNvSpPr/>
          <p:nvPr/>
        </p:nvSpPr>
        <p:spPr>
          <a:xfrm>
            <a:off x="203040" y="6575040"/>
            <a:ext cx="9400320" cy="360"/>
          </a:xfrm>
          <a:prstGeom prst="line">
            <a:avLst/>
          </a:prstGeom>
          <a:ln w="12600">
            <a:solidFill>
              <a:srgbClr val="E4002B"/>
            </a:solidFill>
            <a:miter/>
          </a:ln>
        </p:spPr>
        <p:style>
          <a:lnRef idx="0">
            <a:scrgbClr r="0" g="0" b="0"/>
          </a:lnRef>
          <a:fillRef idx="0">
            <a:scrgbClr r="0" g="0" b="0"/>
          </a:fillRef>
          <a:effectRef idx="0">
            <a:scrgbClr r="0" g="0" b="0"/>
          </a:effectRef>
          <a:fontRef idx="minor"/>
        </p:style>
      </p:sp>
      <p:pic>
        <p:nvPicPr>
          <p:cNvPr id="7" name="Picture 12"/>
          <p:cNvPicPr/>
          <p:nvPr/>
        </p:nvPicPr>
        <p:blipFill>
          <a:blip r:embed="rId15"/>
          <a:stretch/>
        </p:blipFill>
        <p:spPr>
          <a:xfrm>
            <a:off x="383760" y="231840"/>
            <a:ext cx="11423520" cy="925560"/>
          </a:xfrm>
          <a:prstGeom prst="rect">
            <a:avLst/>
          </a:prstGeom>
          <a:ln>
            <a:noFill/>
          </a:ln>
        </p:spPr>
      </p:pic>
      <p:pic>
        <p:nvPicPr>
          <p:cNvPr id="2" name="Picture 10"/>
          <p:cNvPicPr/>
          <p:nvPr/>
        </p:nvPicPr>
        <p:blipFill>
          <a:blip r:embed="rId16"/>
          <a:stretch/>
        </p:blipFill>
        <p:spPr>
          <a:xfrm>
            <a:off x="264600" y="207000"/>
            <a:ext cx="11662200" cy="6453000"/>
          </a:xfrm>
          <a:prstGeom prst="rect">
            <a:avLst/>
          </a:prstGeom>
          <a:ln>
            <a:noFill/>
          </a:ln>
        </p:spPr>
      </p:pic>
      <p:pic>
        <p:nvPicPr>
          <p:cNvPr id="3" name="Picture 13"/>
          <p:cNvPicPr/>
          <p:nvPr/>
        </p:nvPicPr>
        <p:blipFill>
          <a:blip r:embed="rId17"/>
          <a:stretch/>
        </p:blipFill>
        <p:spPr>
          <a:xfrm>
            <a:off x="10685880" y="524520"/>
            <a:ext cx="895680" cy="735840"/>
          </a:xfrm>
          <a:prstGeom prst="rect">
            <a:avLst/>
          </a:prstGeom>
          <a:ln>
            <a:noFill/>
          </a:ln>
        </p:spPr>
      </p:pic>
      <p:sp>
        <p:nvSpPr>
          <p:cNvPr id="4" name="PlaceHolder 2"/>
          <p:cNvSpPr>
            <a:spLocks noGrp="1"/>
          </p:cNvSpPr>
          <p:nvPr>
            <p:ph type="title"/>
          </p:nvPr>
        </p:nvSpPr>
        <p:spPr>
          <a:xfrm>
            <a:off x="1499760" y="2872440"/>
            <a:ext cx="9191880" cy="1142280"/>
          </a:xfrm>
          <a:prstGeom prst="rect">
            <a:avLst/>
          </a:prstGeom>
        </p:spPr>
        <p:txBody>
          <a:bodyPr lIns="0" tIns="0" rIns="0" bIns="0" anchor="ctr"/>
          <a:lstStyle/>
          <a:p>
            <a:r>
              <a:rPr lang="en-US" sz="1800" b="0" strike="noStrike" spc="-1">
                <a:latin typeface="Arial"/>
              </a:rPr>
              <a:t>Click to edit the title text format</a:t>
            </a:r>
          </a:p>
        </p:txBody>
      </p:sp>
      <p:sp>
        <p:nvSpPr>
          <p:cNvPr id="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extLst>
      <p:ext uri="{BB962C8B-B14F-4D97-AF65-F5344CB8AC3E}">
        <p14:creationId xmlns:p14="http://schemas.microsoft.com/office/powerpoint/2010/main" val="33024776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Line 1"/>
          <p:cNvSpPr/>
          <p:nvPr/>
        </p:nvSpPr>
        <p:spPr>
          <a:xfrm>
            <a:off x="203040" y="6575040"/>
            <a:ext cx="9400320" cy="360"/>
          </a:xfrm>
          <a:prstGeom prst="line">
            <a:avLst/>
          </a:prstGeom>
          <a:ln w="12600">
            <a:solidFill>
              <a:srgbClr val="E4002B"/>
            </a:solidFill>
            <a:miter/>
          </a:ln>
        </p:spPr>
        <p:style>
          <a:lnRef idx="0">
            <a:scrgbClr r="0" g="0" b="0"/>
          </a:lnRef>
          <a:fillRef idx="0">
            <a:scrgbClr r="0" g="0" b="0"/>
          </a:fillRef>
          <a:effectRef idx="0">
            <a:scrgbClr r="0" g="0" b="0"/>
          </a:effectRef>
          <a:fontRef idx="minor"/>
        </p:style>
      </p:sp>
      <p:pic>
        <p:nvPicPr>
          <p:cNvPr id="121" name="Picture 12"/>
          <p:cNvPicPr/>
          <p:nvPr/>
        </p:nvPicPr>
        <p:blipFill>
          <a:blip r:embed="rId14"/>
          <a:stretch/>
        </p:blipFill>
        <p:spPr>
          <a:xfrm>
            <a:off x="383760" y="231840"/>
            <a:ext cx="11423520" cy="925560"/>
          </a:xfrm>
          <a:prstGeom prst="rect">
            <a:avLst/>
          </a:prstGeom>
          <a:ln>
            <a:noFill/>
          </a:ln>
        </p:spPr>
      </p:pic>
      <p:pic>
        <p:nvPicPr>
          <p:cNvPr id="122" name="Picture 7"/>
          <p:cNvPicPr/>
          <p:nvPr/>
        </p:nvPicPr>
        <p:blipFill>
          <a:blip r:embed="rId15"/>
          <a:stretch/>
        </p:blipFill>
        <p:spPr>
          <a:xfrm>
            <a:off x="0" y="0"/>
            <a:ext cx="12191400" cy="6857280"/>
          </a:xfrm>
          <a:prstGeom prst="rect">
            <a:avLst/>
          </a:prstGeom>
          <a:ln>
            <a:noFill/>
          </a:ln>
        </p:spPr>
      </p:pic>
      <p:pic>
        <p:nvPicPr>
          <p:cNvPr id="123" name="Picture 8"/>
          <p:cNvPicPr/>
          <p:nvPr/>
        </p:nvPicPr>
        <p:blipFill>
          <a:blip r:embed="rId16"/>
          <a:stretch/>
        </p:blipFill>
        <p:spPr>
          <a:xfrm>
            <a:off x="10958760" y="285480"/>
            <a:ext cx="895680" cy="735840"/>
          </a:xfrm>
          <a:prstGeom prst="rect">
            <a:avLst/>
          </a:prstGeom>
          <a:ln>
            <a:noFill/>
          </a:ln>
        </p:spPr>
      </p:pic>
      <p:sp>
        <p:nvSpPr>
          <p:cNvPr id="124" name="PlaceHolder 2"/>
          <p:cNvSpPr>
            <a:spLocks noGrp="1"/>
          </p:cNvSpPr>
          <p:nvPr>
            <p:ph type="title"/>
          </p:nvPr>
        </p:nvSpPr>
        <p:spPr>
          <a:xfrm>
            <a:off x="609480" y="273600"/>
            <a:ext cx="109724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12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extLst>
      <p:ext uri="{BB962C8B-B14F-4D97-AF65-F5344CB8AC3E}">
        <p14:creationId xmlns:p14="http://schemas.microsoft.com/office/powerpoint/2010/main" val="250241744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640080" y="2693880"/>
            <a:ext cx="10636920" cy="146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1" normalizeH="0" baseline="0" noProof="0" dirty="0">
              <a:ln>
                <a:noFill/>
              </a:ln>
              <a:solidFill>
                <a:prstClr val="black"/>
              </a:solidFill>
              <a:effectLst/>
              <a:uLnTx/>
              <a:uFillTx/>
              <a:latin typeface="Arial"/>
            </a:endParaRPr>
          </a:p>
        </p:txBody>
      </p:sp>
      <p:sp>
        <p:nvSpPr>
          <p:cNvPr id="250" name="CustomShape 2"/>
          <p:cNvSpPr/>
          <p:nvPr/>
        </p:nvSpPr>
        <p:spPr>
          <a:xfrm>
            <a:off x="1828800" y="4235400"/>
            <a:ext cx="8533800" cy="149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0" marR="0" lvl="0" indent="0" algn="ctr" defTabSz="914400" rtl="0" eaLnBrk="1" fontAlgn="auto" latinLnBrk="0" hangingPunct="1">
              <a:lnSpc>
                <a:spcPct val="100000"/>
              </a:lnSpc>
              <a:spcBef>
                <a:spcPts val="561"/>
              </a:spcBef>
              <a:spcAft>
                <a:spcPts val="0"/>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561"/>
              </a:spcBef>
              <a:spcAft>
                <a:spcPts val="0"/>
              </a:spcAft>
              <a:buClrTx/>
              <a:buSzTx/>
              <a:buFontTx/>
              <a:buNone/>
              <a:tabLst/>
              <a:defRPr/>
            </a:pPr>
            <a:r>
              <a:rPr kumimoji="0" lang="en-US" sz="2400" b="0" i="1" u="none" strike="noStrike" kern="1200" cap="none" spc="-1" normalizeH="0" baseline="0" noProof="0" dirty="0">
                <a:ln>
                  <a:noFill/>
                </a:ln>
                <a:solidFill>
                  <a:srgbClr val="FFFFFF"/>
                </a:solidFill>
                <a:effectLst/>
                <a:uLnTx/>
                <a:uFillTx/>
                <a:latin typeface="Georgia"/>
                <a:ea typeface="Georgia"/>
              </a:rPr>
              <a:t>Syed Samar Abbas </a:t>
            </a:r>
            <a:endParaRPr kumimoji="0" lang="en-US" sz="24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561"/>
              </a:spcBef>
              <a:spcAft>
                <a:spcPts val="0"/>
              </a:spcAft>
              <a:buClrTx/>
              <a:buSzTx/>
              <a:buFontTx/>
              <a:buNone/>
              <a:tabLst/>
              <a:defRPr/>
            </a:pPr>
            <a:endParaRPr kumimoji="0" lang="en-US" sz="2800" b="0" i="0" u="none" strike="noStrike" kern="1200" cap="none" spc="-1" normalizeH="0" baseline="0" noProof="0" dirty="0">
              <a:ln>
                <a:noFill/>
              </a:ln>
              <a:solidFill>
                <a:prstClr val="black"/>
              </a:solidFill>
              <a:effectLst/>
              <a:uLnTx/>
              <a:uFillTx/>
              <a:latin typeface="Arial"/>
            </a:endParaRPr>
          </a:p>
        </p:txBody>
      </p:sp>
      <p:sp>
        <p:nvSpPr>
          <p:cNvPr id="251" name="Line 3"/>
          <p:cNvSpPr/>
          <p:nvPr/>
        </p:nvSpPr>
        <p:spPr>
          <a:xfrm>
            <a:off x="4082400" y="4326860"/>
            <a:ext cx="4026600" cy="360"/>
          </a:xfrm>
          <a:prstGeom prst="line">
            <a:avLst/>
          </a:prstGeom>
          <a:ln w="9360">
            <a:solidFill>
              <a:srgbClr val="FF0000"/>
            </a:solidFill>
            <a:round/>
          </a:ln>
        </p:spPr>
        <p:style>
          <a:lnRef idx="2">
            <a:schemeClr val="accent1"/>
          </a:lnRef>
          <a:fillRef idx="0">
            <a:schemeClr val="accent1"/>
          </a:fillRef>
          <a:effectRef idx="1">
            <a:schemeClr val="accent1"/>
          </a:effectRef>
          <a:fontRef idx="minor"/>
        </p:style>
        <p:txBody>
          <a:bodyPr/>
          <a:lstStyle/>
          <a:p>
            <a:endParaRPr lang="en-US"/>
          </a:p>
        </p:txBody>
      </p:sp>
      <p:sp>
        <p:nvSpPr>
          <p:cNvPr id="2" name="TextBox 1">
            <a:extLst>
              <a:ext uri="{FF2B5EF4-FFF2-40B4-BE49-F238E27FC236}">
                <a16:creationId xmlns:a16="http://schemas.microsoft.com/office/drawing/2014/main" id="{0BD795D1-05F5-44ED-BCBE-54CED6F44376}"/>
              </a:ext>
            </a:extLst>
          </p:cNvPr>
          <p:cNvSpPr txBox="1"/>
          <p:nvPr/>
        </p:nvSpPr>
        <p:spPr>
          <a:xfrm>
            <a:off x="379675" y="1722191"/>
            <a:ext cx="1143205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Mechanical Power Transmission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a:solidFill>
                <a:prstClr val="white"/>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Times New Roman" panose="02020603050405020304" pitchFamily="18" charset="0"/>
                <a:cs typeface="Times New Roman" panose="02020603050405020304" pitchFamily="18" charset="0"/>
              </a:rPr>
              <a:t>MMET 301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2E2C7-D420-BA30-28B6-3F87C6214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83BA5-7D4C-5131-9582-F3962B72DFCB}"/>
              </a:ext>
            </a:extLst>
          </p:cNvPr>
          <p:cNvSpPr>
            <a:spLocks noGrp="1"/>
          </p:cNvSpPr>
          <p:nvPr>
            <p:ph type="title"/>
          </p:nvPr>
        </p:nvSpPr>
        <p:spPr>
          <a:xfrm>
            <a:off x="1500058" y="-74588"/>
            <a:ext cx="9191880" cy="1142280"/>
          </a:xfrm>
        </p:spPr>
        <p:txBody>
          <a:bodyPr/>
          <a:lstStyle/>
          <a:p>
            <a:pPr algn="ctr"/>
            <a:r>
              <a:rPr lang="en-US" u="sng" dirty="0">
                <a:solidFill>
                  <a:schemeClr val="bg1"/>
                </a:solidFill>
              </a:rPr>
              <a:t>Brakes</a:t>
            </a:r>
          </a:p>
        </p:txBody>
      </p:sp>
      <p:sp>
        <p:nvSpPr>
          <p:cNvPr id="7" name="TextBox 6">
            <a:extLst>
              <a:ext uri="{FF2B5EF4-FFF2-40B4-BE49-F238E27FC236}">
                <a16:creationId xmlns:a16="http://schemas.microsoft.com/office/drawing/2014/main" id="{99AC3C1F-D6BB-5515-7D4E-D05FCA08B54A}"/>
              </a:ext>
            </a:extLst>
          </p:cNvPr>
          <p:cNvSpPr txBox="1"/>
          <p:nvPr/>
        </p:nvSpPr>
        <p:spPr>
          <a:xfrm>
            <a:off x="209548" y="856357"/>
            <a:ext cx="11772899" cy="5632311"/>
          </a:xfrm>
          <a:prstGeom prst="rect">
            <a:avLst/>
          </a:prstGeom>
          <a:noFill/>
        </p:spPr>
        <p:txBody>
          <a:bodyPr wrap="square">
            <a:spAutoFit/>
          </a:bodyPr>
          <a:lstStyle/>
          <a:p>
            <a:pPr algn="just"/>
            <a:r>
              <a:rPr lang="en-US" sz="2400" u="sng" dirty="0">
                <a:solidFill>
                  <a:schemeClr val="bg1"/>
                </a:solidFill>
              </a:rPr>
              <a:t>Electromagnetic/Eddy current based: </a:t>
            </a:r>
          </a:p>
          <a:p>
            <a:pPr algn="just"/>
            <a:endParaRPr lang="en-US" sz="2400" u="sng" dirty="0">
              <a:solidFill>
                <a:schemeClr val="bg1"/>
              </a:solidFill>
            </a:endParaRPr>
          </a:p>
          <a:p>
            <a:pPr marL="342900" indent="-342900" algn="just">
              <a:buFont typeface="Arial" panose="020B0604020202020204" pitchFamily="34" charset="0"/>
              <a:buChar char="•"/>
            </a:pPr>
            <a:r>
              <a:rPr lang="en-US" sz="2400" dirty="0">
                <a:solidFill>
                  <a:schemeClr val="bg1"/>
                </a:solidFill>
              </a:rPr>
              <a:t>Also referred as the electric retarder – it is based on creation of eddy currents within a metal disc rotating between two electromagnets. </a:t>
            </a:r>
          </a:p>
          <a:p>
            <a:pPr marL="342900" indent="-342900" algn="just">
              <a:buFont typeface="Arial" panose="020B0604020202020204" pitchFamily="34" charset="0"/>
              <a:buChar char="•"/>
            </a:pPr>
            <a:r>
              <a:rPr lang="en-US" sz="2400" dirty="0">
                <a:solidFill>
                  <a:schemeClr val="bg1"/>
                </a:solidFill>
              </a:rPr>
              <a:t>If the electromagnet is not energized &gt; the metal disc can rotate freely. </a:t>
            </a:r>
          </a:p>
          <a:p>
            <a:pPr marL="342900" indent="-342900" algn="just">
              <a:buFont typeface="Arial" panose="020B0604020202020204" pitchFamily="34" charset="0"/>
              <a:buChar char="•"/>
            </a:pPr>
            <a:r>
              <a:rPr lang="en-US" sz="2400" dirty="0">
                <a:solidFill>
                  <a:schemeClr val="bg1"/>
                </a:solidFill>
              </a:rPr>
              <a:t>If the electromagnet is energized &gt; the rotation of metal disc is retarded. </a:t>
            </a:r>
          </a:p>
          <a:p>
            <a:pPr marL="800100" lvl="1" indent="-342900" algn="just">
              <a:buFont typeface="Arial" panose="020B0604020202020204" pitchFamily="34" charset="0"/>
              <a:buChar char="•"/>
            </a:pPr>
            <a:r>
              <a:rPr lang="en-US" sz="2400" dirty="0">
                <a:solidFill>
                  <a:schemeClr val="bg1"/>
                </a:solidFill>
              </a:rPr>
              <a:t>Eddy current is ‘induced’ in the metal. </a:t>
            </a:r>
          </a:p>
          <a:p>
            <a:pPr marL="800100" lvl="1" indent="-342900" algn="just">
              <a:buFont typeface="Arial" panose="020B0604020202020204" pitchFamily="34" charset="0"/>
              <a:buChar char="•"/>
            </a:pPr>
            <a:r>
              <a:rPr lang="en-US" sz="2400" dirty="0">
                <a:solidFill>
                  <a:schemeClr val="bg1"/>
                </a:solidFill>
              </a:rPr>
              <a:t>The circulation of eddy current opposes the motion of the metal.</a:t>
            </a:r>
          </a:p>
          <a:p>
            <a:pPr marL="800100" lvl="1" indent="-342900" algn="just">
              <a:buFont typeface="Arial" panose="020B0604020202020204" pitchFamily="34" charset="0"/>
              <a:buChar char="•"/>
            </a:pPr>
            <a:r>
              <a:rPr lang="en-US" sz="2400" dirty="0">
                <a:solidFill>
                  <a:schemeClr val="bg1"/>
                </a:solidFill>
              </a:rPr>
              <a:t>Heat is produced. </a:t>
            </a: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Terms to look for: Electromagnet? Magnetic field? Electric field? </a:t>
            </a:r>
          </a:p>
          <a:p>
            <a:pPr marL="800100" lvl="1" indent="-342900" algn="just">
              <a:buFont typeface="Arial" panose="020B0604020202020204" pitchFamily="34" charset="0"/>
              <a:buChar char="•"/>
            </a:pPr>
            <a:r>
              <a:rPr lang="en-US" sz="2400" dirty="0">
                <a:solidFill>
                  <a:schemeClr val="bg1"/>
                </a:solidFill>
              </a:rPr>
              <a:t>In-class activity. </a:t>
            </a:r>
          </a:p>
        </p:txBody>
      </p:sp>
    </p:spTree>
    <p:extLst>
      <p:ext uri="{BB962C8B-B14F-4D97-AF65-F5344CB8AC3E}">
        <p14:creationId xmlns:p14="http://schemas.microsoft.com/office/powerpoint/2010/main" val="271690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D2B7D-D325-2F4C-F05E-59CDAA624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80DC8-25F6-6553-25DD-C86814D52328}"/>
              </a:ext>
            </a:extLst>
          </p:cNvPr>
          <p:cNvSpPr>
            <a:spLocks noGrp="1"/>
          </p:cNvSpPr>
          <p:nvPr>
            <p:ph type="title"/>
          </p:nvPr>
        </p:nvSpPr>
        <p:spPr>
          <a:xfrm>
            <a:off x="1500058" y="-74588"/>
            <a:ext cx="9191880" cy="1142280"/>
          </a:xfrm>
        </p:spPr>
        <p:txBody>
          <a:bodyPr/>
          <a:lstStyle/>
          <a:p>
            <a:pPr algn="ctr"/>
            <a:r>
              <a:rPr lang="en-US" u="sng" dirty="0">
                <a:solidFill>
                  <a:schemeClr val="bg1"/>
                </a:solidFill>
              </a:rPr>
              <a:t>Regenerative Braking</a:t>
            </a:r>
          </a:p>
        </p:txBody>
      </p:sp>
      <p:sp>
        <p:nvSpPr>
          <p:cNvPr id="7" name="TextBox 6">
            <a:extLst>
              <a:ext uri="{FF2B5EF4-FFF2-40B4-BE49-F238E27FC236}">
                <a16:creationId xmlns:a16="http://schemas.microsoft.com/office/drawing/2014/main" id="{C7535B44-2F67-9DC4-E823-D01500D5E900}"/>
              </a:ext>
            </a:extLst>
          </p:cNvPr>
          <p:cNvSpPr txBox="1"/>
          <p:nvPr/>
        </p:nvSpPr>
        <p:spPr>
          <a:xfrm>
            <a:off x="209548" y="1151775"/>
            <a:ext cx="11772899" cy="5632311"/>
          </a:xfrm>
          <a:prstGeom prst="rect">
            <a:avLst/>
          </a:prstGeom>
          <a:noFill/>
        </p:spPr>
        <p:txBody>
          <a:bodyPr wrap="square">
            <a:spAutoFit/>
          </a:bodyPr>
          <a:lstStyle/>
          <a:p>
            <a:pPr marL="342900" indent="-342900" algn="just">
              <a:buFont typeface="Wingdings" pitchFamily="2" charset="2"/>
              <a:buChar char="q"/>
            </a:pPr>
            <a:r>
              <a:rPr lang="en-US" sz="2400" dirty="0">
                <a:solidFill>
                  <a:schemeClr val="bg1"/>
                </a:solidFill>
              </a:rPr>
              <a:t>For both, friction-type and electromagnetic-type brakes, we learned that the kinetic energy of the moving part is converted to heat when the brakes are applied.</a:t>
            </a:r>
          </a:p>
          <a:p>
            <a:pPr marL="342900" indent="-342900" algn="just">
              <a:buFont typeface="Wingdings" pitchFamily="2" charset="2"/>
              <a:buChar char="q"/>
            </a:pPr>
            <a:endParaRPr lang="en-US" sz="2400" dirty="0">
              <a:solidFill>
                <a:schemeClr val="bg1"/>
              </a:solidFill>
            </a:endParaRPr>
          </a:p>
          <a:p>
            <a:pPr marL="342900" indent="-342900" algn="just">
              <a:buFont typeface="Wingdings" pitchFamily="2" charset="2"/>
              <a:buChar char="q"/>
            </a:pPr>
            <a:r>
              <a:rPr lang="en-US" sz="2400" dirty="0">
                <a:solidFill>
                  <a:schemeClr val="bg1"/>
                </a:solidFill>
              </a:rPr>
              <a:t>This generated heat must be dissipated, or in other words, the kinetic energy must be fully dissipated (in simple words, wasted). </a:t>
            </a:r>
          </a:p>
          <a:p>
            <a:pPr marL="342900" indent="-342900" algn="just">
              <a:buFont typeface="Wingdings" pitchFamily="2" charset="2"/>
              <a:buChar char="q"/>
            </a:pPr>
            <a:endParaRPr lang="en-US" sz="2400" dirty="0">
              <a:solidFill>
                <a:schemeClr val="bg1"/>
              </a:solidFill>
            </a:endParaRPr>
          </a:p>
          <a:p>
            <a:pPr marL="342900" indent="-342900" algn="just">
              <a:buFont typeface="Wingdings" pitchFamily="2" charset="2"/>
              <a:buChar char="q"/>
            </a:pPr>
            <a:r>
              <a:rPr lang="en-US" sz="2400" dirty="0">
                <a:solidFill>
                  <a:schemeClr val="bg1"/>
                </a:solidFill>
              </a:rPr>
              <a:t>When the driver presses the brake pedal or lifts off the accelerator, the regenerative braking system activates.</a:t>
            </a:r>
          </a:p>
          <a:p>
            <a:pPr marL="342900" indent="-342900" algn="just">
              <a:buFont typeface="Wingdings" pitchFamily="2" charset="2"/>
              <a:buChar char="q"/>
            </a:pPr>
            <a:endParaRPr lang="en-US" sz="2400" dirty="0">
              <a:solidFill>
                <a:schemeClr val="bg1"/>
              </a:solidFill>
            </a:endParaRPr>
          </a:p>
          <a:p>
            <a:pPr marL="342900" indent="-342900" algn="just">
              <a:buFont typeface="Wingdings" pitchFamily="2" charset="2"/>
              <a:buChar char="q"/>
            </a:pPr>
            <a:r>
              <a:rPr lang="en-US" sz="2400" dirty="0">
                <a:solidFill>
                  <a:schemeClr val="bg1"/>
                </a:solidFill>
              </a:rPr>
              <a:t>Instead of using friction to slow down the vehicle, the system converts the vehicle's kinetic energy into electrical energy (motor becomes a generator).</a:t>
            </a:r>
          </a:p>
          <a:p>
            <a:pPr marL="342900" indent="-342900" algn="just">
              <a:buFont typeface="Wingdings" pitchFamily="2" charset="2"/>
              <a:buChar char="q"/>
            </a:pPr>
            <a:endParaRPr lang="en-US" sz="2400" dirty="0">
              <a:solidFill>
                <a:schemeClr val="bg1"/>
              </a:solidFill>
            </a:endParaRPr>
          </a:p>
          <a:p>
            <a:pPr marL="342900" indent="-342900" algn="just">
              <a:buFont typeface="Wingdings" pitchFamily="2" charset="2"/>
              <a:buChar char="q"/>
            </a:pPr>
            <a:r>
              <a:rPr lang="en-US" sz="2400" dirty="0">
                <a:solidFill>
                  <a:schemeClr val="bg1"/>
                </a:solidFill>
              </a:rPr>
              <a:t>Regenerative braking alone may not provide enough stopping power. Traditional friction brakes are still necessary for such situations.</a:t>
            </a:r>
          </a:p>
          <a:p>
            <a:pPr marL="800100" lvl="1" indent="-342900" algn="jus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38429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325C0-DAC1-19FD-0AA8-3DF84E797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F831C-207E-6841-AA88-D6A25D30CCD9}"/>
              </a:ext>
            </a:extLst>
          </p:cNvPr>
          <p:cNvSpPr>
            <a:spLocks noGrp="1"/>
          </p:cNvSpPr>
          <p:nvPr>
            <p:ph type="title"/>
          </p:nvPr>
        </p:nvSpPr>
        <p:spPr>
          <a:xfrm>
            <a:off x="1500058" y="-74588"/>
            <a:ext cx="9191880" cy="1142280"/>
          </a:xfrm>
        </p:spPr>
        <p:txBody>
          <a:bodyPr/>
          <a:lstStyle/>
          <a:p>
            <a:pPr algn="ctr"/>
            <a:r>
              <a:rPr lang="en-US" u="sng" dirty="0">
                <a:solidFill>
                  <a:schemeClr val="bg1"/>
                </a:solidFill>
              </a:rPr>
              <a:t>Actuation Methods</a:t>
            </a:r>
          </a:p>
        </p:txBody>
      </p:sp>
      <p:sp>
        <p:nvSpPr>
          <p:cNvPr id="4" name="TextBox 3">
            <a:extLst>
              <a:ext uri="{FF2B5EF4-FFF2-40B4-BE49-F238E27FC236}">
                <a16:creationId xmlns:a16="http://schemas.microsoft.com/office/drawing/2014/main" id="{CC848626-A90E-F1D3-8C47-792D8016FFC7}"/>
              </a:ext>
            </a:extLst>
          </p:cNvPr>
          <p:cNvSpPr txBox="1"/>
          <p:nvPr/>
        </p:nvSpPr>
        <p:spPr>
          <a:xfrm>
            <a:off x="319375" y="1077861"/>
            <a:ext cx="11553245" cy="5355312"/>
          </a:xfrm>
          <a:prstGeom prst="rect">
            <a:avLst/>
          </a:prstGeom>
          <a:noFill/>
        </p:spPr>
        <p:txBody>
          <a:bodyPr wrap="square">
            <a:spAutoFit/>
          </a:bodyPr>
          <a:lstStyle/>
          <a:p>
            <a:pPr algn="just"/>
            <a:r>
              <a:rPr lang="en-US" u="sng" dirty="0">
                <a:solidFill>
                  <a:schemeClr val="bg1"/>
                </a:solidFill>
              </a:rPr>
              <a:t>1. Mechanical Actuation:</a:t>
            </a:r>
            <a:r>
              <a:rPr lang="en-US" dirty="0">
                <a:solidFill>
                  <a:schemeClr val="bg1"/>
                </a:solidFill>
              </a:rPr>
              <a:t> This refers to systems where mechanical forces (such as levers, gears, cams, and other mechanical linkages) directly cause motion or force to perform work.</a:t>
            </a:r>
          </a:p>
          <a:p>
            <a:pPr marL="285750" indent="-285750" algn="just">
              <a:buFont typeface="Arial" panose="020B0604020202020204" pitchFamily="34" charset="0"/>
              <a:buChar char="•"/>
            </a:pPr>
            <a:r>
              <a:rPr lang="en-US" dirty="0">
                <a:solidFill>
                  <a:schemeClr val="bg1"/>
                </a:solidFill>
              </a:rPr>
              <a:t>Example: In some cars with manual transmission system, a clutch pedal is mechanically linked to the clutch assembly by a cable or rod. Pressing the pedal releases the clutch plate, enabling gear shifting.</a:t>
            </a:r>
          </a:p>
          <a:p>
            <a:pPr algn="just"/>
            <a:endParaRPr lang="en-US" dirty="0">
              <a:solidFill>
                <a:schemeClr val="bg1"/>
              </a:solidFill>
            </a:endParaRPr>
          </a:p>
          <a:p>
            <a:pPr algn="just"/>
            <a:r>
              <a:rPr lang="en-US" u="sng" dirty="0">
                <a:solidFill>
                  <a:schemeClr val="bg1"/>
                </a:solidFill>
              </a:rPr>
              <a:t>2. Electric Actuation:</a:t>
            </a:r>
            <a:r>
              <a:rPr lang="en-US" dirty="0">
                <a:solidFill>
                  <a:schemeClr val="bg1"/>
                </a:solidFill>
              </a:rPr>
              <a:t> Electrical actuators use electric energy to produce mechanical movement, typically through electric motors or solenoids.</a:t>
            </a:r>
          </a:p>
          <a:p>
            <a:pPr marL="285750" indent="-285750" algn="just">
              <a:buFont typeface="Arial" panose="020B0604020202020204" pitchFamily="34" charset="0"/>
              <a:buChar char="•"/>
            </a:pPr>
            <a:r>
              <a:rPr lang="en-US" dirty="0">
                <a:solidFill>
                  <a:schemeClr val="bg1"/>
                </a:solidFill>
              </a:rPr>
              <a:t>Example: Electric window openers in cars use electric motors to raise or lower the window. Similarly, electric actuators control various valves and dampers in industrial systems.</a:t>
            </a:r>
          </a:p>
          <a:p>
            <a:pPr marL="285750" indent="-285750" algn="just">
              <a:buFont typeface="Arial" panose="020B0604020202020204" pitchFamily="34" charset="0"/>
              <a:buChar char="•"/>
            </a:pPr>
            <a:endParaRPr lang="en-US" dirty="0">
              <a:solidFill>
                <a:schemeClr val="bg1"/>
              </a:solidFill>
            </a:endParaRPr>
          </a:p>
          <a:p>
            <a:pPr algn="just"/>
            <a:r>
              <a:rPr lang="en-US" u="sng" dirty="0">
                <a:solidFill>
                  <a:schemeClr val="bg1"/>
                </a:solidFill>
              </a:rPr>
              <a:t>3. Electromagnetic Actuation: </a:t>
            </a:r>
            <a:r>
              <a:rPr lang="en-US" dirty="0">
                <a:solidFill>
                  <a:schemeClr val="bg1"/>
                </a:solidFill>
              </a:rPr>
              <a:t>This system uses electromagnetic forces to produce motion, often utilizing electromagnets, which can generate a magnetic field when energized by an electric current.</a:t>
            </a:r>
          </a:p>
          <a:p>
            <a:pPr marL="285750" indent="-285750" algn="just">
              <a:buFont typeface="Arial" panose="020B0604020202020204" pitchFamily="34" charset="0"/>
              <a:buChar char="•"/>
            </a:pPr>
            <a:r>
              <a:rPr lang="en-US" dirty="0">
                <a:solidFill>
                  <a:schemeClr val="bg1"/>
                </a:solidFill>
              </a:rPr>
              <a:t>Example: A solenoid valve, common in hydraulic and pneumatic systems, is an example where a magnetic field generated by an electric current moves a plunger to open or close a valve.</a:t>
            </a:r>
          </a:p>
          <a:p>
            <a:pPr algn="just"/>
            <a:br>
              <a:rPr lang="en-US" dirty="0">
                <a:solidFill>
                  <a:schemeClr val="bg1"/>
                </a:solidFill>
              </a:rPr>
            </a:br>
            <a:r>
              <a:rPr lang="en-US" u="sng" dirty="0">
                <a:solidFill>
                  <a:schemeClr val="bg1"/>
                </a:solidFill>
              </a:rPr>
              <a:t>4. Pneumatic Actuation:</a:t>
            </a:r>
            <a:r>
              <a:rPr lang="en-US" dirty="0">
                <a:solidFill>
                  <a:schemeClr val="bg1"/>
                </a:solidFill>
              </a:rPr>
              <a:t> Pneumatic actuators use compressed air to generate motion. Air pressure forces a piston or diaphragm to move, resulting in mechanical movement.</a:t>
            </a:r>
          </a:p>
          <a:p>
            <a:pPr marL="285750" indent="-285750" algn="just">
              <a:buFont typeface="Arial" panose="020B0604020202020204" pitchFamily="34" charset="0"/>
              <a:buChar char="•"/>
            </a:pPr>
            <a:r>
              <a:rPr lang="en-US" dirty="0">
                <a:solidFill>
                  <a:schemeClr val="bg1"/>
                </a:solidFill>
              </a:rPr>
              <a:t>Example: Pneumatic cylinders in automated manufacturing systems are used for pushing, pulling, and gripping actions, controlled by compressed air systems.</a:t>
            </a:r>
          </a:p>
        </p:txBody>
      </p:sp>
    </p:spTree>
    <p:extLst>
      <p:ext uri="{BB962C8B-B14F-4D97-AF65-F5344CB8AC3E}">
        <p14:creationId xmlns:p14="http://schemas.microsoft.com/office/powerpoint/2010/main" val="258721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776BD-76F0-C326-6B0A-4E7924DA0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9207B-21D9-A3A7-2F3F-468D63B5A7D3}"/>
              </a:ext>
            </a:extLst>
          </p:cNvPr>
          <p:cNvSpPr>
            <a:spLocks noGrp="1"/>
          </p:cNvSpPr>
          <p:nvPr>
            <p:ph type="title"/>
          </p:nvPr>
        </p:nvSpPr>
        <p:spPr>
          <a:xfrm>
            <a:off x="1500058" y="-74588"/>
            <a:ext cx="9191880" cy="1142280"/>
          </a:xfrm>
        </p:spPr>
        <p:txBody>
          <a:bodyPr/>
          <a:lstStyle/>
          <a:p>
            <a:pPr algn="ctr"/>
            <a:r>
              <a:rPr lang="en-US" u="sng" dirty="0">
                <a:solidFill>
                  <a:schemeClr val="bg1"/>
                </a:solidFill>
              </a:rPr>
              <a:t>Actuation Methods</a:t>
            </a:r>
          </a:p>
        </p:txBody>
      </p:sp>
      <p:sp>
        <p:nvSpPr>
          <p:cNvPr id="4" name="TextBox 3">
            <a:extLst>
              <a:ext uri="{FF2B5EF4-FFF2-40B4-BE49-F238E27FC236}">
                <a16:creationId xmlns:a16="http://schemas.microsoft.com/office/drawing/2014/main" id="{1B6DBDF9-0A3F-893E-E0AB-941F6FE1C6F3}"/>
              </a:ext>
            </a:extLst>
          </p:cNvPr>
          <p:cNvSpPr txBox="1"/>
          <p:nvPr/>
        </p:nvSpPr>
        <p:spPr>
          <a:xfrm>
            <a:off x="319375" y="815468"/>
            <a:ext cx="11553245" cy="5632311"/>
          </a:xfrm>
          <a:prstGeom prst="rect">
            <a:avLst/>
          </a:prstGeom>
          <a:noFill/>
        </p:spPr>
        <p:txBody>
          <a:bodyPr wrap="square">
            <a:spAutoFit/>
          </a:bodyPr>
          <a:lstStyle/>
          <a:p>
            <a:pPr algn="just"/>
            <a:endParaRPr lang="en-US" dirty="0">
              <a:solidFill>
                <a:schemeClr val="bg1"/>
              </a:solidFill>
            </a:endParaRPr>
          </a:p>
          <a:p>
            <a:pPr algn="just"/>
            <a:r>
              <a:rPr lang="en-US" u="sng" dirty="0">
                <a:solidFill>
                  <a:schemeClr val="bg1"/>
                </a:solidFill>
              </a:rPr>
              <a:t>5. Hydraulic Actuation:</a:t>
            </a:r>
            <a:r>
              <a:rPr lang="en-US" dirty="0">
                <a:solidFill>
                  <a:schemeClr val="bg1"/>
                </a:solidFill>
              </a:rPr>
              <a:t> Hydraulic actuators rely on pressurized fluids to create mechanical movement. They are capable of producing large forces due to the incompressibility of liquids.</a:t>
            </a:r>
          </a:p>
          <a:p>
            <a:pPr marL="285750" indent="-285750" algn="just">
              <a:buFont typeface="Arial" panose="020B0604020202020204" pitchFamily="34" charset="0"/>
              <a:buChar char="•"/>
            </a:pPr>
            <a:r>
              <a:rPr lang="en-US" dirty="0">
                <a:solidFill>
                  <a:schemeClr val="bg1"/>
                </a:solidFill>
              </a:rPr>
              <a:t>Example: Hydraulic brakes in vehicles or hydraulic lifts used in construction machinery are common examples where fluid pressure is converted into movement.</a:t>
            </a:r>
          </a:p>
          <a:p>
            <a:pPr marL="285750" indent="-285750" algn="just">
              <a:buFont typeface="Arial" panose="020B0604020202020204" pitchFamily="34" charset="0"/>
              <a:buChar char="•"/>
            </a:pPr>
            <a:endParaRPr lang="en-US" dirty="0">
              <a:solidFill>
                <a:schemeClr val="bg1"/>
              </a:solidFill>
            </a:endParaRPr>
          </a:p>
          <a:p>
            <a:pPr marL="285750" indent="-285750" algn="just">
              <a:buFont typeface="Arial" panose="020B0604020202020204" pitchFamily="34" charset="0"/>
              <a:buChar char="•"/>
            </a:pPr>
            <a:endParaRPr lang="en-US" dirty="0">
              <a:solidFill>
                <a:schemeClr val="bg1"/>
              </a:solidFill>
            </a:endParaRPr>
          </a:p>
          <a:p>
            <a:pPr marL="285750" indent="-285750" algn="just">
              <a:buFont typeface="Arial" panose="020B0604020202020204" pitchFamily="34" charset="0"/>
              <a:buChar char="•"/>
            </a:pPr>
            <a:endParaRPr lang="en-US" dirty="0">
              <a:solidFill>
                <a:schemeClr val="bg1"/>
              </a:solidFill>
            </a:endParaRPr>
          </a:p>
          <a:p>
            <a:pPr marL="285750" indent="-285750" algn="just">
              <a:buFont typeface="Arial" panose="020B0604020202020204" pitchFamily="34" charset="0"/>
              <a:buChar char="•"/>
            </a:pPr>
            <a:endParaRPr lang="en-US" dirty="0">
              <a:solidFill>
                <a:schemeClr val="bg1"/>
              </a:solidFill>
            </a:endParaRPr>
          </a:p>
          <a:p>
            <a:pPr marL="285750" indent="-285750" algn="just">
              <a:buFont typeface="Arial" panose="020B0604020202020204" pitchFamily="34" charset="0"/>
              <a:buChar char="•"/>
            </a:pPr>
            <a:endParaRPr lang="en-US" dirty="0">
              <a:solidFill>
                <a:schemeClr val="bg1"/>
              </a:solidFill>
            </a:endParaRPr>
          </a:p>
          <a:p>
            <a:pPr marL="285750" indent="-285750" algn="just">
              <a:buFont typeface="Arial" panose="020B0604020202020204" pitchFamily="34" charset="0"/>
              <a:buChar char="•"/>
            </a:pPr>
            <a:endParaRPr lang="en-US" dirty="0">
              <a:solidFill>
                <a:schemeClr val="bg1"/>
              </a:solidFill>
            </a:endParaRPr>
          </a:p>
          <a:p>
            <a:pPr marL="285750" indent="-285750" algn="just">
              <a:buFont typeface="Arial" panose="020B0604020202020204" pitchFamily="34" charset="0"/>
              <a:buChar char="•"/>
            </a:pPr>
            <a:endParaRPr lang="en-US" dirty="0">
              <a:solidFill>
                <a:schemeClr val="bg1"/>
              </a:solidFill>
            </a:endParaRPr>
          </a:p>
          <a:p>
            <a:pPr marL="285750" indent="-285750" algn="just">
              <a:buFont typeface="Arial" panose="020B0604020202020204" pitchFamily="34" charset="0"/>
              <a:buChar char="•"/>
            </a:pPr>
            <a:endParaRPr lang="en-US" dirty="0">
              <a:solidFill>
                <a:schemeClr val="bg1"/>
              </a:solidFill>
            </a:endParaRPr>
          </a:p>
          <a:p>
            <a:pPr marL="285750" indent="-285750" algn="just">
              <a:buFont typeface="Arial" panose="020B0604020202020204" pitchFamily="34" charset="0"/>
              <a:buChar char="•"/>
            </a:pPr>
            <a:endParaRPr lang="en-US" dirty="0">
              <a:solidFill>
                <a:schemeClr val="bg1"/>
              </a:solidFill>
            </a:endParaRPr>
          </a:p>
          <a:p>
            <a:pPr algn="just"/>
            <a:endParaRPr lang="en-US" dirty="0">
              <a:solidFill>
                <a:schemeClr val="bg1"/>
              </a:solidFill>
            </a:endParaRPr>
          </a:p>
          <a:p>
            <a:pPr algn="just"/>
            <a:r>
              <a:rPr lang="en-US" u="sng" dirty="0">
                <a:solidFill>
                  <a:schemeClr val="bg1"/>
                </a:solidFill>
              </a:rPr>
              <a:t>6. Self-actuating Clutches:</a:t>
            </a:r>
            <a:r>
              <a:rPr lang="en-US" dirty="0">
                <a:solidFill>
                  <a:schemeClr val="bg1"/>
                </a:solidFill>
              </a:rPr>
              <a:t> These are clutches that engage or disengage automatically based on certain operational conditions (e.g., speed, torque). They do not require external input or control mechanisms to operate.</a:t>
            </a:r>
          </a:p>
          <a:p>
            <a:pPr marL="285750" indent="-285750" algn="just">
              <a:buFont typeface="Arial" panose="020B0604020202020204" pitchFamily="34" charset="0"/>
              <a:buChar char="•"/>
            </a:pPr>
            <a:r>
              <a:rPr lang="en-US" dirty="0">
                <a:solidFill>
                  <a:schemeClr val="bg1"/>
                </a:solidFill>
              </a:rPr>
              <a:t>Example: A centrifugal clutch is a type of self-actuating clutch found in small motorized devices like chainsaws or go-karts. It engages as the engine speed increases and disengages when the speed drops.</a:t>
            </a:r>
          </a:p>
        </p:txBody>
      </p:sp>
      <p:pic>
        <p:nvPicPr>
          <p:cNvPr id="5" name="Picture 4" descr="Diagram of a piston and hydraulic fluid&#10;&#10;Description automatically generated">
            <a:extLst>
              <a:ext uri="{FF2B5EF4-FFF2-40B4-BE49-F238E27FC236}">
                <a16:creationId xmlns:a16="http://schemas.microsoft.com/office/drawing/2014/main" id="{DA2D3E05-2B9F-625D-363C-9A37083B2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665" y="2264824"/>
            <a:ext cx="2774670" cy="2628268"/>
          </a:xfrm>
          <a:prstGeom prst="rect">
            <a:avLst/>
          </a:prstGeom>
        </p:spPr>
      </p:pic>
    </p:spTree>
    <p:extLst>
      <p:ext uri="{BB962C8B-B14F-4D97-AF65-F5344CB8AC3E}">
        <p14:creationId xmlns:p14="http://schemas.microsoft.com/office/powerpoint/2010/main" val="127853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3C8D4-AB93-A8BB-95FE-990EBE03D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00E67-5617-C58A-F4D7-D05306BBCAEB}"/>
              </a:ext>
            </a:extLst>
          </p:cNvPr>
          <p:cNvSpPr>
            <a:spLocks noGrp="1"/>
          </p:cNvSpPr>
          <p:nvPr>
            <p:ph type="title"/>
          </p:nvPr>
        </p:nvSpPr>
        <p:spPr>
          <a:xfrm>
            <a:off x="1500058" y="-74588"/>
            <a:ext cx="9191880" cy="1142280"/>
          </a:xfrm>
        </p:spPr>
        <p:txBody>
          <a:bodyPr/>
          <a:lstStyle/>
          <a:p>
            <a:pPr algn="ctr"/>
            <a:r>
              <a:rPr lang="en-US" u="sng" dirty="0">
                <a:solidFill>
                  <a:schemeClr val="bg1"/>
                </a:solidFill>
              </a:rPr>
              <a:t>Clutches and Brakes</a:t>
            </a:r>
          </a:p>
        </p:txBody>
      </p:sp>
      <p:sp>
        <p:nvSpPr>
          <p:cNvPr id="7" name="TextBox 6">
            <a:extLst>
              <a:ext uri="{FF2B5EF4-FFF2-40B4-BE49-F238E27FC236}">
                <a16:creationId xmlns:a16="http://schemas.microsoft.com/office/drawing/2014/main" id="{8B21DFF8-2524-8B5E-FB1C-EA6DC62EF4DC}"/>
              </a:ext>
            </a:extLst>
          </p:cNvPr>
          <p:cNvSpPr txBox="1"/>
          <p:nvPr/>
        </p:nvSpPr>
        <p:spPr>
          <a:xfrm>
            <a:off x="209548" y="1067692"/>
            <a:ext cx="11772899" cy="5632311"/>
          </a:xfrm>
          <a:prstGeom prst="rect">
            <a:avLst/>
          </a:prstGeom>
          <a:noFill/>
        </p:spPr>
        <p:txBody>
          <a:bodyPr wrap="square">
            <a:spAutoFit/>
          </a:bodyPr>
          <a:lstStyle/>
          <a:p>
            <a:pPr marL="457200" indent="-457200" algn="just">
              <a:buFont typeface="Arial" panose="020B0604020202020204" pitchFamily="34" charset="0"/>
              <a:buChar char="•"/>
            </a:pPr>
            <a:r>
              <a:rPr lang="en-US" sz="2400" u="sng" dirty="0">
                <a:solidFill>
                  <a:schemeClr val="bg1"/>
                </a:solidFill>
              </a:rPr>
              <a:t>Clutches</a:t>
            </a:r>
          </a:p>
          <a:p>
            <a:pPr marL="514350" indent="-514350" algn="just">
              <a:buFont typeface="+mj-lt"/>
              <a:buAutoNum type="alphaLcParenR"/>
            </a:pPr>
            <a:r>
              <a:rPr lang="en-US" sz="2400" dirty="0">
                <a:solidFill>
                  <a:schemeClr val="bg1"/>
                </a:solidFill>
              </a:rPr>
              <a:t>The literal meaning is to grasp or seize something. </a:t>
            </a:r>
          </a:p>
          <a:p>
            <a:pPr marL="514350" indent="-514350" algn="just">
              <a:buFont typeface="+mj-lt"/>
              <a:buAutoNum type="alphaLcParenR"/>
            </a:pPr>
            <a:endParaRPr lang="en-US" sz="2400" dirty="0">
              <a:solidFill>
                <a:schemeClr val="bg1"/>
              </a:solidFill>
            </a:endParaRPr>
          </a:p>
          <a:p>
            <a:pPr marL="514350" indent="-514350" algn="just">
              <a:buFont typeface="+mj-lt"/>
              <a:buAutoNum type="alphaLcParenR"/>
            </a:pPr>
            <a:r>
              <a:rPr lang="en-US" sz="2400" dirty="0">
                <a:solidFill>
                  <a:schemeClr val="bg1"/>
                </a:solidFill>
              </a:rPr>
              <a:t>Concept of the Engine transmission system – Lets see an animation over </a:t>
            </a:r>
            <a:r>
              <a:rPr lang="en-US" sz="2400" dirty="0" err="1">
                <a:solidFill>
                  <a:schemeClr val="bg1"/>
                </a:solidFill>
              </a:rPr>
              <a:t>Youtube</a:t>
            </a:r>
            <a:r>
              <a:rPr lang="en-US" sz="2400" dirty="0">
                <a:solidFill>
                  <a:schemeClr val="bg1"/>
                </a:solidFill>
              </a:rPr>
              <a:t>!</a:t>
            </a:r>
          </a:p>
          <a:p>
            <a:pPr marL="514350" indent="-514350" algn="just">
              <a:buFont typeface="+mj-lt"/>
              <a:buAutoNum type="alphaLcParenR"/>
            </a:pPr>
            <a:endParaRPr lang="en-US" sz="2400" dirty="0">
              <a:solidFill>
                <a:schemeClr val="bg1"/>
              </a:solidFill>
            </a:endParaRPr>
          </a:p>
          <a:p>
            <a:pPr marL="514350" indent="-514350" algn="just">
              <a:buFont typeface="+mj-lt"/>
              <a:buAutoNum type="alphaLcParenR"/>
            </a:pPr>
            <a:r>
              <a:rPr lang="en-US" sz="2400" dirty="0">
                <a:solidFill>
                  <a:schemeClr val="bg1"/>
                </a:solidFill>
              </a:rPr>
              <a:t>Device that is used to engage or disengage driver shaft to a driven shaft in general, and/or to engage or disengage the engine from transmission in specific. </a:t>
            </a:r>
          </a:p>
          <a:p>
            <a:pPr marL="514350" indent="-514350" algn="just">
              <a:buFont typeface="+mj-lt"/>
              <a:buAutoNum type="alphaLcParenR"/>
            </a:pPr>
            <a:endParaRPr lang="en-US" sz="2400" dirty="0">
              <a:solidFill>
                <a:schemeClr val="bg1"/>
              </a:solidFill>
            </a:endParaRPr>
          </a:p>
          <a:p>
            <a:pPr marL="285750" indent="-285750" algn="just">
              <a:buFont typeface="Arial" panose="020B0604020202020204" pitchFamily="34" charset="0"/>
              <a:buChar char="•"/>
            </a:pPr>
            <a:r>
              <a:rPr lang="en-US" sz="2400" u="sng" dirty="0">
                <a:solidFill>
                  <a:schemeClr val="bg1"/>
                </a:solidFill>
              </a:rPr>
              <a:t>Brakes</a:t>
            </a:r>
            <a:r>
              <a:rPr lang="en-US" sz="2400" dirty="0">
                <a:solidFill>
                  <a:schemeClr val="bg1"/>
                </a:solidFill>
              </a:rPr>
              <a:t> </a:t>
            </a:r>
          </a:p>
          <a:p>
            <a:pPr marL="342900" indent="-342900" algn="just">
              <a:buFont typeface="+mj-lt"/>
              <a:buAutoNum type="alphaLcParenR"/>
            </a:pPr>
            <a:r>
              <a:rPr lang="en-US" sz="2400" dirty="0">
                <a:solidFill>
                  <a:schemeClr val="bg1"/>
                </a:solidFill>
              </a:rPr>
              <a:t>The main idea involves stopping/holding rotary motion. </a:t>
            </a:r>
          </a:p>
          <a:p>
            <a:pPr marL="342900" indent="-342900" algn="just">
              <a:buFont typeface="+mj-lt"/>
              <a:buAutoNum type="alphaLcParenR"/>
            </a:pPr>
            <a:endParaRPr lang="en-US" sz="2400" dirty="0">
              <a:solidFill>
                <a:schemeClr val="bg1"/>
              </a:solidFill>
            </a:endParaRPr>
          </a:p>
          <a:p>
            <a:pPr marL="342900" indent="-342900" algn="just">
              <a:buFont typeface="+mj-lt"/>
              <a:buAutoNum type="alphaLcParenR"/>
            </a:pPr>
            <a:r>
              <a:rPr lang="en-US" sz="2400" dirty="0">
                <a:solidFill>
                  <a:schemeClr val="bg1"/>
                </a:solidFill>
              </a:rPr>
              <a:t>Primary use is to stop a shaft from rotating and can be used to hold it in that position, preventing it from rotating for a while.</a:t>
            </a:r>
          </a:p>
          <a:p>
            <a:pPr marL="342900" indent="-342900" algn="just">
              <a:buFont typeface="+mj-lt"/>
              <a:buAutoNum type="alphaLcParenR"/>
            </a:pPr>
            <a:endParaRPr lang="en-US" sz="2400" dirty="0">
              <a:solidFill>
                <a:schemeClr val="bg1"/>
              </a:solidFill>
            </a:endParaRPr>
          </a:p>
        </p:txBody>
      </p:sp>
    </p:spTree>
    <p:extLst>
      <p:ext uri="{BB962C8B-B14F-4D97-AF65-F5344CB8AC3E}">
        <p14:creationId xmlns:p14="http://schemas.microsoft.com/office/powerpoint/2010/main" val="104415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AD800-202A-6DEC-05EC-928D17BF1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DDFCB-A072-CCD4-9A88-D18F1EC7AA15}"/>
              </a:ext>
            </a:extLst>
          </p:cNvPr>
          <p:cNvSpPr>
            <a:spLocks noGrp="1"/>
          </p:cNvSpPr>
          <p:nvPr>
            <p:ph type="title"/>
          </p:nvPr>
        </p:nvSpPr>
        <p:spPr>
          <a:xfrm>
            <a:off x="1500058" y="-74588"/>
            <a:ext cx="9191880" cy="1142280"/>
          </a:xfrm>
        </p:spPr>
        <p:txBody>
          <a:bodyPr/>
          <a:lstStyle/>
          <a:p>
            <a:pPr algn="ctr"/>
            <a:r>
              <a:rPr lang="en-US" u="sng" dirty="0">
                <a:solidFill>
                  <a:schemeClr val="bg1"/>
                </a:solidFill>
              </a:rPr>
              <a:t>Clutches and Brakes</a:t>
            </a:r>
          </a:p>
        </p:txBody>
      </p:sp>
      <p:sp>
        <p:nvSpPr>
          <p:cNvPr id="7" name="TextBox 6">
            <a:extLst>
              <a:ext uri="{FF2B5EF4-FFF2-40B4-BE49-F238E27FC236}">
                <a16:creationId xmlns:a16="http://schemas.microsoft.com/office/drawing/2014/main" id="{536BEB0B-E261-4995-46A2-C5223C9F906E}"/>
              </a:ext>
            </a:extLst>
          </p:cNvPr>
          <p:cNvSpPr txBox="1"/>
          <p:nvPr/>
        </p:nvSpPr>
        <p:spPr>
          <a:xfrm>
            <a:off x="209548" y="1600890"/>
            <a:ext cx="11772899" cy="4154984"/>
          </a:xfrm>
          <a:prstGeom prst="rect">
            <a:avLst/>
          </a:prstGeom>
          <a:noFill/>
        </p:spPr>
        <p:txBody>
          <a:bodyPr wrap="square">
            <a:spAutoFit/>
          </a:bodyPr>
          <a:lstStyle/>
          <a:p>
            <a:pPr marL="514350" indent="-514350" algn="just">
              <a:buFont typeface="+mj-lt"/>
              <a:buAutoNum type="alphaLcParenR"/>
            </a:pPr>
            <a:r>
              <a:rPr lang="en-US" sz="2400" dirty="0">
                <a:solidFill>
                  <a:schemeClr val="bg1"/>
                </a:solidFill>
              </a:rPr>
              <a:t>We just discussed that clutch is a </a:t>
            </a:r>
            <a:r>
              <a:rPr lang="en-US" sz="2400" u="sng" dirty="0">
                <a:solidFill>
                  <a:schemeClr val="bg1"/>
                </a:solidFill>
              </a:rPr>
              <a:t>device</a:t>
            </a:r>
            <a:r>
              <a:rPr lang="en-US" sz="2400" dirty="0">
                <a:solidFill>
                  <a:schemeClr val="bg1"/>
                </a:solidFill>
              </a:rPr>
              <a:t> that is used to engage or disengage driver shaft to a driven shaft in general, and/or to engage or disengage the engine from transmission in specific – what physical ‘quantity’ do you think it interrupts? </a:t>
            </a:r>
          </a:p>
          <a:p>
            <a:pPr marL="514350" indent="-514350" algn="just">
              <a:buFont typeface="+mj-lt"/>
              <a:buAutoNum type="alphaLcParenR"/>
            </a:pPr>
            <a:endParaRPr lang="en-US" sz="2400" dirty="0">
              <a:solidFill>
                <a:schemeClr val="bg1"/>
              </a:solidFill>
            </a:endParaRPr>
          </a:p>
          <a:p>
            <a:pPr marL="514350" indent="-514350" algn="just">
              <a:buFont typeface="+mj-lt"/>
              <a:buAutoNum type="alphaLcParenR"/>
            </a:pPr>
            <a:r>
              <a:rPr lang="en-US" sz="2400" dirty="0">
                <a:solidFill>
                  <a:schemeClr val="bg1"/>
                </a:solidFill>
              </a:rPr>
              <a:t>Let’s have a look at an animation to further understand how do clutches work! </a:t>
            </a:r>
          </a:p>
          <a:p>
            <a:pPr marL="514350" indent="-514350" algn="just">
              <a:buFont typeface="+mj-lt"/>
              <a:buAutoNum type="alphaLcParenR"/>
            </a:pPr>
            <a:endParaRPr lang="en-US" sz="2400" dirty="0">
              <a:solidFill>
                <a:schemeClr val="bg1"/>
              </a:solidFill>
            </a:endParaRPr>
          </a:p>
          <a:p>
            <a:pPr marL="514350" indent="-514350" algn="just">
              <a:buFont typeface="+mj-lt"/>
              <a:buAutoNum type="alphaLcParenR"/>
            </a:pPr>
            <a:r>
              <a:rPr lang="en-US" sz="2400" dirty="0">
                <a:solidFill>
                  <a:schemeClr val="bg1"/>
                </a:solidFill>
              </a:rPr>
              <a:t>Clutches and brakes are different components … Why are we studying them together? </a:t>
            </a:r>
          </a:p>
          <a:p>
            <a:pPr marL="514350" indent="-514350" algn="just">
              <a:buFont typeface="+mj-lt"/>
              <a:buAutoNum type="alphaLcParenR"/>
            </a:pPr>
            <a:endParaRPr lang="en-US" sz="2400" dirty="0">
              <a:solidFill>
                <a:schemeClr val="bg1"/>
              </a:solidFill>
            </a:endParaRPr>
          </a:p>
          <a:p>
            <a:pPr marL="971550" lvl="1" indent="-514350" algn="just">
              <a:buFont typeface="Arial" panose="020B0604020202020204" pitchFamily="34" charset="0"/>
              <a:buChar char="•"/>
            </a:pPr>
            <a:r>
              <a:rPr lang="en-US" sz="2400" dirty="0">
                <a:solidFill>
                  <a:schemeClr val="bg1"/>
                </a:solidFill>
              </a:rPr>
              <a:t>Turns out that they are very related and under some mounting conditions, may function in a similar fashion! </a:t>
            </a:r>
          </a:p>
        </p:txBody>
      </p:sp>
    </p:spTree>
    <p:extLst>
      <p:ext uri="{BB962C8B-B14F-4D97-AF65-F5344CB8AC3E}">
        <p14:creationId xmlns:p14="http://schemas.microsoft.com/office/powerpoint/2010/main" val="16596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05369-0639-CDE6-C36B-A7D39943D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3A748-FD10-EEBF-C4E6-417E350B4240}"/>
              </a:ext>
            </a:extLst>
          </p:cNvPr>
          <p:cNvSpPr>
            <a:spLocks noGrp="1"/>
          </p:cNvSpPr>
          <p:nvPr>
            <p:ph type="title"/>
          </p:nvPr>
        </p:nvSpPr>
        <p:spPr>
          <a:xfrm>
            <a:off x="1500058" y="-74588"/>
            <a:ext cx="9191880" cy="1142280"/>
          </a:xfrm>
        </p:spPr>
        <p:txBody>
          <a:bodyPr/>
          <a:lstStyle/>
          <a:p>
            <a:pPr algn="ctr"/>
            <a:r>
              <a:rPr lang="en-US" u="sng" dirty="0">
                <a:solidFill>
                  <a:schemeClr val="bg1"/>
                </a:solidFill>
              </a:rPr>
              <a:t>Clutches and Brakes</a:t>
            </a:r>
          </a:p>
        </p:txBody>
      </p:sp>
      <p:sp>
        <p:nvSpPr>
          <p:cNvPr id="7" name="TextBox 6">
            <a:extLst>
              <a:ext uri="{FF2B5EF4-FFF2-40B4-BE49-F238E27FC236}">
                <a16:creationId xmlns:a16="http://schemas.microsoft.com/office/drawing/2014/main" id="{8E4151AC-CF64-4AA5-7971-6E4E19733563}"/>
              </a:ext>
            </a:extLst>
          </p:cNvPr>
          <p:cNvSpPr txBox="1"/>
          <p:nvPr/>
        </p:nvSpPr>
        <p:spPr>
          <a:xfrm>
            <a:off x="209548" y="688191"/>
            <a:ext cx="11772899" cy="6001643"/>
          </a:xfrm>
          <a:prstGeom prst="rect">
            <a:avLst/>
          </a:prstGeom>
          <a:noFill/>
        </p:spPr>
        <p:txBody>
          <a:bodyPr wrap="square">
            <a:spAutoFit/>
          </a:bodyPr>
          <a:lstStyle/>
          <a:p>
            <a:pPr algn="just"/>
            <a:endParaRPr lang="en-US" sz="2400" dirty="0">
              <a:solidFill>
                <a:schemeClr val="bg1"/>
              </a:solidFill>
            </a:endParaRPr>
          </a:p>
          <a:p>
            <a:pPr marL="514350" indent="-514350" algn="just">
              <a:buFont typeface="+mj-lt"/>
              <a:buAutoNum type="alphaLcParenR"/>
            </a:pPr>
            <a:r>
              <a:rPr lang="en-US" sz="2400" dirty="0">
                <a:solidFill>
                  <a:schemeClr val="bg1"/>
                </a:solidFill>
              </a:rPr>
              <a:t>Applications include wide range of pumps, fans, conveyers in industries and cars .</a:t>
            </a:r>
          </a:p>
          <a:p>
            <a:pPr marL="514350" indent="-514350" algn="just">
              <a:buFont typeface="+mj-lt"/>
              <a:buAutoNum type="alphaLcParenR"/>
            </a:pPr>
            <a:endParaRPr lang="en-US" sz="2400" dirty="0">
              <a:solidFill>
                <a:schemeClr val="bg1"/>
              </a:solidFill>
            </a:endParaRPr>
          </a:p>
          <a:p>
            <a:pPr marL="514350" indent="-514350" algn="just">
              <a:buFont typeface="+mj-lt"/>
              <a:buAutoNum type="alphaLcParenR"/>
            </a:pPr>
            <a:r>
              <a:rPr lang="en-US" sz="2400" dirty="0">
                <a:solidFill>
                  <a:schemeClr val="bg1"/>
                </a:solidFill>
              </a:rPr>
              <a:t>For both clutches and brakes, the  transmission of torque can take place via:</a:t>
            </a:r>
          </a:p>
          <a:p>
            <a:pPr marL="971550" lvl="1" indent="-514350" algn="just">
              <a:buFont typeface="+mj-lt"/>
              <a:buAutoNum type="romanLcPeriod"/>
            </a:pPr>
            <a:r>
              <a:rPr lang="en-US" sz="2400" dirty="0">
                <a:solidFill>
                  <a:schemeClr val="bg1"/>
                </a:solidFill>
              </a:rPr>
              <a:t>Frictional forces </a:t>
            </a:r>
          </a:p>
          <a:p>
            <a:pPr marL="971550" lvl="1" indent="-514350" algn="just">
              <a:buFont typeface="+mj-lt"/>
              <a:buAutoNum type="romanLcPeriod"/>
            </a:pPr>
            <a:r>
              <a:rPr lang="en-US" sz="2400" dirty="0">
                <a:solidFill>
                  <a:schemeClr val="bg1"/>
                </a:solidFill>
              </a:rPr>
              <a:t>Electromagnetic flux </a:t>
            </a:r>
          </a:p>
          <a:p>
            <a:pPr marL="971550" lvl="1" indent="-514350" algn="just">
              <a:buFont typeface="+mj-lt"/>
              <a:buAutoNum type="romanLcPeriod"/>
            </a:pPr>
            <a:r>
              <a:rPr lang="en-US" sz="2400" dirty="0">
                <a:solidFill>
                  <a:schemeClr val="bg1"/>
                </a:solidFill>
              </a:rPr>
              <a:t>Mechanical lockup</a:t>
            </a:r>
          </a:p>
          <a:p>
            <a:pPr marL="514350" indent="-514350" algn="just">
              <a:buFont typeface="+mj-lt"/>
              <a:buAutoNum type="alphaLcParenR"/>
            </a:pPr>
            <a:endParaRPr lang="en-US" sz="2400" dirty="0">
              <a:solidFill>
                <a:schemeClr val="bg1"/>
              </a:solidFill>
            </a:endParaRPr>
          </a:p>
          <a:p>
            <a:pPr marL="514350" indent="-514350" algn="just">
              <a:buFont typeface="+mj-lt"/>
              <a:buAutoNum type="alphaLcParenR"/>
            </a:pPr>
            <a:r>
              <a:rPr lang="en-US" sz="2400" dirty="0">
                <a:solidFill>
                  <a:schemeClr val="bg1"/>
                </a:solidFill>
              </a:rPr>
              <a:t>Method of actuation could be another categorization – mechanical, electromagnetic, pneumatic or hydraulic.</a:t>
            </a:r>
          </a:p>
          <a:p>
            <a:pPr marL="514350" indent="-514350" algn="just">
              <a:buFont typeface="+mj-lt"/>
              <a:buAutoNum type="alphaLcParenR"/>
            </a:pPr>
            <a:endParaRPr lang="en-US" sz="2400" dirty="0">
              <a:solidFill>
                <a:schemeClr val="bg1"/>
              </a:solidFill>
            </a:endParaRPr>
          </a:p>
          <a:p>
            <a:pPr marL="514350" indent="-514350" algn="just">
              <a:buFont typeface="+mj-lt"/>
              <a:buAutoNum type="alphaLcParenR"/>
            </a:pPr>
            <a:r>
              <a:rPr lang="en-US" sz="2400" dirty="0">
                <a:solidFill>
                  <a:schemeClr val="bg1"/>
                </a:solidFill>
              </a:rPr>
              <a:t>The selection criterion primarily includes: </a:t>
            </a:r>
          </a:p>
          <a:p>
            <a:pPr marL="800100" lvl="1" indent="-342900" algn="just">
              <a:buFont typeface="Arial" panose="020B0604020202020204" pitchFamily="34" charset="0"/>
              <a:buChar char="•"/>
            </a:pPr>
            <a:r>
              <a:rPr lang="en-US" sz="2400" dirty="0">
                <a:solidFill>
                  <a:schemeClr val="bg1"/>
                </a:solidFill>
              </a:rPr>
              <a:t>Torque.  </a:t>
            </a:r>
          </a:p>
          <a:p>
            <a:pPr marL="800100" lvl="1" indent="-342900" algn="just">
              <a:buFont typeface="Arial" panose="020B0604020202020204" pitchFamily="34" charset="0"/>
              <a:buChar char="•"/>
            </a:pPr>
            <a:r>
              <a:rPr lang="en-US" sz="2400" dirty="0">
                <a:solidFill>
                  <a:schemeClr val="bg1"/>
                </a:solidFill>
              </a:rPr>
              <a:t>Response time.</a:t>
            </a:r>
          </a:p>
          <a:p>
            <a:pPr marL="800100" lvl="1" indent="-342900" algn="just">
              <a:buFont typeface="Arial" panose="020B0604020202020204" pitchFamily="34" charset="0"/>
              <a:buChar char="•"/>
            </a:pPr>
            <a:r>
              <a:rPr lang="en-US" sz="2400" dirty="0">
                <a:solidFill>
                  <a:schemeClr val="bg1"/>
                </a:solidFill>
              </a:rPr>
              <a:t>Availability of space and method of actuation .</a:t>
            </a:r>
          </a:p>
          <a:p>
            <a:pPr marL="800100" lvl="1" indent="-342900" algn="just">
              <a:buFont typeface="Arial" panose="020B0604020202020204" pitchFamily="34" charset="0"/>
              <a:buChar char="•"/>
            </a:pPr>
            <a:r>
              <a:rPr lang="en-US" sz="2400" dirty="0">
                <a:solidFill>
                  <a:schemeClr val="bg1"/>
                </a:solidFill>
              </a:rPr>
              <a:t>Thermal capacity and operating requirements. 		</a:t>
            </a:r>
          </a:p>
        </p:txBody>
      </p:sp>
    </p:spTree>
    <p:extLst>
      <p:ext uri="{BB962C8B-B14F-4D97-AF65-F5344CB8AC3E}">
        <p14:creationId xmlns:p14="http://schemas.microsoft.com/office/powerpoint/2010/main" val="28466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7C539-00B5-40F8-877C-192726C934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74C1F-AF93-7BB4-A8E6-7A1DF75EA9ED}"/>
              </a:ext>
            </a:extLst>
          </p:cNvPr>
          <p:cNvSpPr>
            <a:spLocks noGrp="1"/>
          </p:cNvSpPr>
          <p:nvPr>
            <p:ph type="title"/>
          </p:nvPr>
        </p:nvSpPr>
        <p:spPr>
          <a:xfrm>
            <a:off x="1500057" y="-89464"/>
            <a:ext cx="9191880" cy="1142280"/>
          </a:xfrm>
        </p:spPr>
        <p:txBody>
          <a:bodyPr/>
          <a:lstStyle/>
          <a:p>
            <a:pPr algn="ctr"/>
            <a:r>
              <a:rPr lang="en-US" u="sng" dirty="0">
                <a:solidFill>
                  <a:schemeClr val="bg1"/>
                </a:solidFill>
              </a:rPr>
              <a:t>Clutches and Brakes</a:t>
            </a:r>
          </a:p>
        </p:txBody>
      </p:sp>
      <p:sp>
        <p:nvSpPr>
          <p:cNvPr id="7" name="TextBox 6">
            <a:extLst>
              <a:ext uri="{FF2B5EF4-FFF2-40B4-BE49-F238E27FC236}">
                <a16:creationId xmlns:a16="http://schemas.microsoft.com/office/drawing/2014/main" id="{953A1689-2737-368F-D848-FA42E60468EF}"/>
              </a:ext>
            </a:extLst>
          </p:cNvPr>
          <p:cNvSpPr txBox="1"/>
          <p:nvPr/>
        </p:nvSpPr>
        <p:spPr>
          <a:xfrm>
            <a:off x="3604716" y="599641"/>
            <a:ext cx="4982562" cy="1200329"/>
          </a:xfrm>
          <a:prstGeom prst="rect">
            <a:avLst/>
          </a:prstGeom>
          <a:noFill/>
        </p:spPr>
        <p:txBody>
          <a:bodyPr wrap="square">
            <a:spAutoFit/>
          </a:bodyPr>
          <a:lstStyle/>
          <a:p>
            <a:pPr algn="just"/>
            <a:endParaRPr lang="en-US" sz="2400" dirty="0">
              <a:solidFill>
                <a:schemeClr val="bg1"/>
              </a:solidFill>
            </a:endParaRPr>
          </a:p>
          <a:p>
            <a:pPr algn="ctr"/>
            <a:r>
              <a:rPr lang="en-US" sz="2400" dirty="0">
                <a:solidFill>
                  <a:schemeClr val="bg1"/>
                </a:solidFill>
              </a:rPr>
              <a:t>An example of selection criterion		</a:t>
            </a:r>
          </a:p>
        </p:txBody>
      </p:sp>
      <p:pic>
        <p:nvPicPr>
          <p:cNvPr id="3" name="Google Shape;91;p7" descr="Clutches &amp; Brakes Slides_Page_07.jpg">
            <a:extLst>
              <a:ext uri="{FF2B5EF4-FFF2-40B4-BE49-F238E27FC236}">
                <a16:creationId xmlns:a16="http://schemas.microsoft.com/office/drawing/2014/main" id="{D2E6610F-3B9C-D492-3117-7522AA130128}"/>
              </a:ext>
            </a:extLst>
          </p:cNvPr>
          <p:cNvPicPr preferRelativeResize="0">
            <a:picLocks/>
          </p:cNvPicPr>
          <p:nvPr/>
        </p:nvPicPr>
        <p:blipFill rotWithShape="1">
          <a:blip r:embed="rId2">
            <a:alphaModFix/>
          </a:blip>
          <a:srcRect t="36367"/>
          <a:stretch/>
        </p:blipFill>
        <p:spPr>
          <a:xfrm>
            <a:off x="882402" y="1418896"/>
            <a:ext cx="10427196" cy="5297215"/>
          </a:xfrm>
          <a:prstGeom prst="rect">
            <a:avLst/>
          </a:prstGeom>
          <a:noFill/>
          <a:ln>
            <a:noFill/>
          </a:ln>
        </p:spPr>
      </p:pic>
    </p:spTree>
    <p:extLst>
      <p:ext uri="{BB962C8B-B14F-4D97-AF65-F5344CB8AC3E}">
        <p14:creationId xmlns:p14="http://schemas.microsoft.com/office/powerpoint/2010/main" val="219709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6C545-CA58-F051-34B6-FC10C892C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78402-AB12-8164-C4ED-483AD51B1056}"/>
              </a:ext>
            </a:extLst>
          </p:cNvPr>
          <p:cNvSpPr>
            <a:spLocks noGrp="1"/>
          </p:cNvSpPr>
          <p:nvPr>
            <p:ph type="title"/>
          </p:nvPr>
        </p:nvSpPr>
        <p:spPr>
          <a:xfrm>
            <a:off x="1500058" y="-74588"/>
            <a:ext cx="9191880" cy="1142280"/>
          </a:xfrm>
        </p:spPr>
        <p:txBody>
          <a:bodyPr/>
          <a:lstStyle/>
          <a:p>
            <a:pPr algn="ctr"/>
            <a:r>
              <a:rPr lang="en-US" u="sng" dirty="0">
                <a:solidFill>
                  <a:schemeClr val="bg1"/>
                </a:solidFill>
              </a:rPr>
              <a:t>Clutches and Brakes</a:t>
            </a:r>
          </a:p>
        </p:txBody>
      </p:sp>
      <p:sp>
        <p:nvSpPr>
          <p:cNvPr id="7" name="TextBox 6">
            <a:extLst>
              <a:ext uri="{FF2B5EF4-FFF2-40B4-BE49-F238E27FC236}">
                <a16:creationId xmlns:a16="http://schemas.microsoft.com/office/drawing/2014/main" id="{BBA37A92-DFC5-4C66-A4F1-D486E2160D37}"/>
              </a:ext>
            </a:extLst>
          </p:cNvPr>
          <p:cNvSpPr txBox="1"/>
          <p:nvPr/>
        </p:nvSpPr>
        <p:spPr>
          <a:xfrm>
            <a:off x="209548" y="856357"/>
            <a:ext cx="11772899" cy="6370975"/>
          </a:xfrm>
          <a:prstGeom prst="rect">
            <a:avLst/>
          </a:prstGeom>
          <a:noFill/>
        </p:spPr>
        <p:txBody>
          <a:bodyPr wrap="square">
            <a:spAutoFit/>
          </a:bodyPr>
          <a:lstStyle/>
          <a:p>
            <a:pPr algn="just"/>
            <a:r>
              <a:rPr lang="en-US" sz="2400" u="sng" dirty="0">
                <a:solidFill>
                  <a:schemeClr val="bg1"/>
                </a:solidFill>
              </a:rPr>
              <a:t>General Friction Types:</a:t>
            </a:r>
          </a:p>
          <a:p>
            <a:pPr marL="342900" indent="-342900" algn="just">
              <a:buFont typeface="Arial" panose="020B0604020202020204" pitchFamily="34" charset="0"/>
              <a:buChar char="•"/>
            </a:pPr>
            <a:r>
              <a:rPr lang="en-US" sz="2400" dirty="0">
                <a:solidFill>
                  <a:schemeClr val="bg1"/>
                </a:solidFill>
              </a:rPr>
              <a:t>Use the force of friction to transmit torque.</a:t>
            </a:r>
          </a:p>
          <a:p>
            <a:pPr marL="342900" indent="-342900" algn="just">
              <a:buFont typeface="Arial" panose="020B0604020202020204" pitchFamily="34" charset="0"/>
              <a:buChar char="•"/>
            </a:pPr>
            <a:r>
              <a:rPr lang="en-US" sz="2400" dirty="0">
                <a:solidFill>
                  <a:schemeClr val="bg1"/>
                </a:solidFill>
              </a:rPr>
              <a:t>Most commonly used type of clutches and brakes for general starting and stopping.</a:t>
            </a:r>
          </a:p>
          <a:p>
            <a:pPr marL="342900" indent="-342900" algn="just">
              <a:buFont typeface="Arial" panose="020B0604020202020204" pitchFamily="34" charset="0"/>
              <a:buChar char="•"/>
            </a:pPr>
            <a:r>
              <a:rPr lang="en-US" sz="2400" dirty="0">
                <a:solidFill>
                  <a:schemeClr val="bg1"/>
                </a:solidFill>
              </a:rPr>
              <a:t>Can have any actuation method: pneumatic, hydraulic, electric or mechanical. </a:t>
            </a:r>
          </a:p>
          <a:p>
            <a:pPr marL="342900" indent="-342900" algn="just">
              <a:buFont typeface="Arial" panose="020B0604020202020204" pitchFamily="34" charset="0"/>
              <a:buChar char="•"/>
            </a:pPr>
            <a:r>
              <a:rPr lang="en-US" sz="2400" dirty="0">
                <a:solidFill>
                  <a:schemeClr val="bg1"/>
                </a:solidFill>
              </a:rPr>
              <a:t>May have single, dual or multiple face engagements. </a:t>
            </a:r>
          </a:p>
          <a:p>
            <a:pPr marL="342900" indent="-342900" algn="just">
              <a:buFont typeface="Arial" panose="020B0604020202020204" pitchFamily="34" charset="0"/>
              <a:buChar char="•"/>
            </a:pPr>
            <a:r>
              <a:rPr lang="en-US" sz="2400" dirty="0">
                <a:solidFill>
                  <a:schemeClr val="bg1"/>
                </a:solidFill>
              </a:rPr>
              <a:t>Are available for a shaft or flange mounting.  </a:t>
            </a:r>
          </a:p>
          <a:p>
            <a:pPr marL="342900" indent="-342900" algn="just">
              <a:buFont typeface="Arial" panose="020B0604020202020204" pitchFamily="34" charset="0"/>
              <a:buChar char="•"/>
            </a:pPr>
            <a:endParaRPr lang="en-US" sz="2400" dirty="0">
              <a:solidFill>
                <a:schemeClr val="bg1"/>
              </a:solidFill>
            </a:endParaRPr>
          </a:p>
          <a:p>
            <a:pPr marL="457200" indent="-457200" algn="just">
              <a:buFont typeface="+mj-lt"/>
              <a:buAutoNum type="alphaLcParenR"/>
            </a:pPr>
            <a:r>
              <a:rPr lang="en-US" sz="2400" dirty="0">
                <a:solidFill>
                  <a:schemeClr val="bg1"/>
                </a:solidFill>
              </a:rPr>
              <a:t>Friction type clutch: </a:t>
            </a:r>
          </a:p>
          <a:p>
            <a:pPr marL="457200" indent="-457200" algn="just">
              <a:buFont typeface="Arial" panose="020B0604020202020204" pitchFamily="34" charset="0"/>
              <a:buChar char="•"/>
            </a:pPr>
            <a:r>
              <a:rPr lang="en-US" sz="2400" dirty="0">
                <a:solidFill>
                  <a:schemeClr val="bg1"/>
                </a:solidFill>
              </a:rPr>
              <a:t>Engages two rotating shafts by using frictional contact between surfaces, allowing the shafts to either spin together or separately. </a:t>
            </a:r>
          </a:p>
          <a:p>
            <a:pPr marL="457200" indent="-457200" algn="just">
              <a:buFont typeface="Arial" panose="020B0604020202020204" pitchFamily="34" charset="0"/>
              <a:buChar char="•"/>
            </a:pPr>
            <a:r>
              <a:rPr lang="en-US" sz="2400" dirty="0">
                <a:solidFill>
                  <a:schemeClr val="bg1"/>
                </a:solidFill>
              </a:rPr>
              <a:t>Could be further classified into single-plate, multiple-plate or cone clutches. </a:t>
            </a:r>
          </a:p>
          <a:p>
            <a:pPr algn="just"/>
            <a:endParaRPr lang="en-US" sz="2400" dirty="0">
              <a:solidFill>
                <a:schemeClr val="bg1"/>
              </a:solidFill>
            </a:endParaRPr>
          </a:p>
          <a:p>
            <a:pPr algn="just"/>
            <a:r>
              <a:rPr lang="en-US" sz="2400" dirty="0">
                <a:solidFill>
                  <a:schemeClr val="bg1"/>
                </a:solidFill>
              </a:rPr>
              <a:t>b)   Friction type brakes:</a:t>
            </a:r>
          </a:p>
          <a:p>
            <a:pPr marL="342900" indent="-342900" algn="just">
              <a:buFont typeface="Arial" panose="020B0604020202020204" pitchFamily="34" charset="0"/>
              <a:buChar char="•"/>
            </a:pPr>
            <a:r>
              <a:rPr lang="en-US" sz="2400" dirty="0">
                <a:solidFill>
                  <a:schemeClr val="bg1"/>
                </a:solidFill>
              </a:rPr>
              <a:t>  Use the friction force between two surfaces two surfaces and dissipate the energy  of the moving parts (i.e. the kinetic energy) as heat (for example: Disc, Drum etc.)</a:t>
            </a:r>
          </a:p>
          <a:p>
            <a:pPr algn="just"/>
            <a:endParaRPr lang="en-US" sz="2400" dirty="0">
              <a:solidFill>
                <a:schemeClr val="bg1"/>
              </a:solidFill>
            </a:endParaRPr>
          </a:p>
          <a:p>
            <a:pPr algn="just"/>
            <a:endParaRPr lang="en-US" sz="2400" dirty="0">
              <a:solidFill>
                <a:schemeClr val="bg1"/>
              </a:solidFill>
            </a:endParaRPr>
          </a:p>
        </p:txBody>
      </p:sp>
    </p:spTree>
    <p:extLst>
      <p:ext uri="{BB962C8B-B14F-4D97-AF65-F5344CB8AC3E}">
        <p14:creationId xmlns:p14="http://schemas.microsoft.com/office/powerpoint/2010/main" val="273197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78C9-9AF8-23E6-5CFA-3A177398E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7EB0D-9751-260F-C318-9A78AC6BDB86}"/>
              </a:ext>
            </a:extLst>
          </p:cNvPr>
          <p:cNvSpPr>
            <a:spLocks noGrp="1"/>
          </p:cNvSpPr>
          <p:nvPr>
            <p:ph type="title"/>
          </p:nvPr>
        </p:nvSpPr>
        <p:spPr>
          <a:xfrm>
            <a:off x="1500058" y="-74588"/>
            <a:ext cx="9191880" cy="1142280"/>
          </a:xfrm>
        </p:spPr>
        <p:txBody>
          <a:bodyPr/>
          <a:lstStyle/>
          <a:p>
            <a:pPr algn="ctr"/>
            <a:r>
              <a:rPr lang="en-US" u="sng" dirty="0">
                <a:solidFill>
                  <a:schemeClr val="bg1"/>
                </a:solidFill>
              </a:rPr>
              <a:t>Clutches and Brakes</a:t>
            </a:r>
          </a:p>
        </p:txBody>
      </p:sp>
      <p:sp>
        <p:nvSpPr>
          <p:cNvPr id="7" name="TextBox 6">
            <a:extLst>
              <a:ext uri="{FF2B5EF4-FFF2-40B4-BE49-F238E27FC236}">
                <a16:creationId xmlns:a16="http://schemas.microsoft.com/office/drawing/2014/main" id="{E1CA5EF3-BF73-6373-AA3B-AE095E4D3472}"/>
              </a:ext>
            </a:extLst>
          </p:cNvPr>
          <p:cNvSpPr txBox="1"/>
          <p:nvPr/>
        </p:nvSpPr>
        <p:spPr>
          <a:xfrm>
            <a:off x="209548" y="776844"/>
            <a:ext cx="11772899" cy="6001643"/>
          </a:xfrm>
          <a:prstGeom prst="rect">
            <a:avLst/>
          </a:prstGeom>
          <a:noFill/>
        </p:spPr>
        <p:txBody>
          <a:bodyPr wrap="square">
            <a:spAutoFit/>
          </a:bodyPr>
          <a:lstStyle/>
          <a:p>
            <a:pPr algn="just"/>
            <a:r>
              <a:rPr lang="en-US" sz="2400" u="sng" dirty="0">
                <a:solidFill>
                  <a:schemeClr val="bg1"/>
                </a:solidFill>
              </a:rPr>
              <a:t>Single Interface Clutch/Brake</a:t>
            </a:r>
          </a:p>
          <a:p>
            <a:pPr marL="342900" indent="-342900" algn="just">
              <a:buFont typeface="Arial" panose="020B0604020202020204" pitchFamily="34" charset="0"/>
              <a:buChar char="•"/>
            </a:pPr>
            <a:r>
              <a:rPr lang="en-US" sz="2400" dirty="0">
                <a:solidFill>
                  <a:schemeClr val="bg1"/>
                </a:solidFill>
              </a:rPr>
              <a:t>Has single interface on both, clutch and brake ends. </a:t>
            </a:r>
          </a:p>
          <a:p>
            <a:pPr algn="just"/>
            <a:endParaRPr lang="en-US" sz="2400" dirty="0">
              <a:solidFill>
                <a:schemeClr val="bg1"/>
              </a:solidFill>
            </a:endParaRPr>
          </a:p>
          <a:p>
            <a:pPr algn="just"/>
            <a:endParaRPr lang="en-US" sz="2400" dirty="0">
              <a:solidFill>
                <a:schemeClr val="bg1"/>
              </a:solidFill>
            </a:endParaRPr>
          </a:p>
          <a:p>
            <a:pPr algn="just"/>
            <a:endParaRPr lang="en-US" sz="2400" dirty="0">
              <a:solidFill>
                <a:schemeClr val="bg1"/>
              </a:solidFill>
            </a:endParaRPr>
          </a:p>
          <a:p>
            <a:pPr algn="just"/>
            <a:endParaRPr lang="en-US" sz="2400" dirty="0">
              <a:solidFill>
                <a:schemeClr val="bg1"/>
              </a:solidFill>
            </a:endParaRPr>
          </a:p>
          <a:p>
            <a:pPr algn="just"/>
            <a:endParaRPr lang="en-US" sz="2400" dirty="0">
              <a:solidFill>
                <a:schemeClr val="bg1"/>
              </a:solidFill>
            </a:endParaRPr>
          </a:p>
          <a:p>
            <a:pPr algn="just"/>
            <a:endParaRPr lang="en-US" sz="2400" dirty="0">
              <a:solidFill>
                <a:schemeClr val="bg1"/>
              </a:solidFill>
            </a:endParaRPr>
          </a:p>
          <a:p>
            <a:pPr algn="just"/>
            <a:endParaRPr lang="en-US" sz="2400" dirty="0">
              <a:solidFill>
                <a:schemeClr val="bg1"/>
              </a:solidFill>
            </a:endParaRPr>
          </a:p>
          <a:p>
            <a:pPr algn="just"/>
            <a:endParaRPr lang="en-US" sz="2400" dirty="0">
              <a:solidFill>
                <a:schemeClr val="bg1"/>
              </a:solidFill>
            </a:endParaRPr>
          </a:p>
          <a:p>
            <a:pPr algn="just"/>
            <a:r>
              <a:rPr lang="en-US" sz="2400" u="sng" dirty="0">
                <a:solidFill>
                  <a:schemeClr val="bg1"/>
                </a:solidFill>
              </a:rPr>
              <a:t>Multiple Interface Clutch/Brake</a:t>
            </a:r>
          </a:p>
          <a:p>
            <a:pPr marL="342900" indent="-342900" algn="just">
              <a:buFont typeface="Arial" panose="020B0604020202020204" pitchFamily="34" charset="0"/>
              <a:buChar char="•"/>
            </a:pPr>
            <a:r>
              <a:rPr lang="en-US" sz="2400" dirty="0">
                <a:solidFill>
                  <a:schemeClr val="bg1"/>
                </a:solidFill>
              </a:rPr>
              <a:t>Clutch faces are stacked – </a:t>
            </a:r>
          </a:p>
          <a:p>
            <a:pPr marL="800100" lvl="1" indent="-342900" algn="just">
              <a:buFont typeface="Arial" panose="020B0604020202020204" pitchFamily="34" charset="0"/>
              <a:buChar char="•"/>
            </a:pPr>
            <a:r>
              <a:rPr lang="en-US" sz="2400" dirty="0">
                <a:solidFill>
                  <a:schemeClr val="bg1"/>
                </a:solidFill>
              </a:rPr>
              <a:t>Low ventilation and lower duty cycle.</a:t>
            </a:r>
          </a:p>
          <a:p>
            <a:pPr marL="800100" lvl="1"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Use is specific to industrial conditions and/or operation requirements.</a:t>
            </a:r>
          </a:p>
          <a:p>
            <a:pPr marL="800100" lvl="1" indent="-342900" algn="just">
              <a:buFont typeface="Arial" panose="020B0604020202020204" pitchFamily="34" charset="0"/>
              <a:buChar char="•"/>
            </a:pPr>
            <a:r>
              <a:rPr lang="en-US" sz="2400" dirty="0">
                <a:solidFill>
                  <a:schemeClr val="bg1"/>
                </a:solidFill>
              </a:rPr>
              <a:t>For instance, corrosion-resistant units might be required in some cases.  </a:t>
            </a:r>
          </a:p>
        </p:txBody>
      </p:sp>
      <p:pic>
        <p:nvPicPr>
          <p:cNvPr id="4" name="Google Shape;115;p11" descr="Clutches &amp; Brakes Slides_Page_11.jpg">
            <a:extLst>
              <a:ext uri="{FF2B5EF4-FFF2-40B4-BE49-F238E27FC236}">
                <a16:creationId xmlns:a16="http://schemas.microsoft.com/office/drawing/2014/main" id="{288A3F0C-C0CF-DB41-A49C-46697D0A76B3}"/>
              </a:ext>
            </a:extLst>
          </p:cNvPr>
          <p:cNvPicPr preferRelativeResize="0">
            <a:picLocks/>
          </p:cNvPicPr>
          <p:nvPr/>
        </p:nvPicPr>
        <p:blipFill rotWithShape="1">
          <a:blip r:embed="rId2">
            <a:alphaModFix/>
          </a:blip>
          <a:srcRect l="8413" t="32353" r="53078" b="29135"/>
          <a:stretch/>
        </p:blipFill>
        <p:spPr>
          <a:xfrm>
            <a:off x="4504414" y="1628748"/>
            <a:ext cx="3183172" cy="2313829"/>
          </a:xfrm>
          <a:prstGeom prst="rect">
            <a:avLst/>
          </a:prstGeom>
          <a:noFill/>
          <a:ln>
            <a:noFill/>
          </a:ln>
        </p:spPr>
      </p:pic>
      <p:pic>
        <p:nvPicPr>
          <p:cNvPr id="5" name="Google Shape;139;p15" descr="Clutches &amp; Brakes Slides_Page_15.jpg">
            <a:extLst>
              <a:ext uri="{FF2B5EF4-FFF2-40B4-BE49-F238E27FC236}">
                <a16:creationId xmlns:a16="http://schemas.microsoft.com/office/drawing/2014/main" id="{44B95B13-FB6E-8002-579E-DCA2ED969127}"/>
              </a:ext>
            </a:extLst>
          </p:cNvPr>
          <p:cNvPicPr preferRelativeResize="0">
            <a:picLocks/>
          </p:cNvPicPr>
          <p:nvPr/>
        </p:nvPicPr>
        <p:blipFill rotWithShape="1">
          <a:blip r:embed="rId3">
            <a:alphaModFix/>
          </a:blip>
          <a:srcRect l="53078" t="34182" r="6666" b="26035"/>
          <a:stretch/>
        </p:blipFill>
        <p:spPr>
          <a:xfrm>
            <a:off x="8373963" y="3603400"/>
            <a:ext cx="2922106" cy="2313830"/>
          </a:xfrm>
          <a:prstGeom prst="rect">
            <a:avLst/>
          </a:prstGeom>
          <a:noFill/>
          <a:ln>
            <a:noFill/>
          </a:ln>
        </p:spPr>
      </p:pic>
    </p:spTree>
    <p:extLst>
      <p:ext uri="{BB962C8B-B14F-4D97-AF65-F5344CB8AC3E}">
        <p14:creationId xmlns:p14="http://schemas.microsoft.com/office/powerpoint/2010/main" val="64794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BB3CA-0DDF-794C-7E03-CDE14005C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218C0-8CCD-BA7F-A804-8578246C92BB}"/>
              </a:ext>
            </a:extLst>
          </p:cNvPr>
          <p:cNvSpPr>
            <a:spLocks noGrp="1"/>
          </p:cNvSpPr>
          <p:nvPr>
            <p:ph type="title"/>
          </p:nvPr>
        </p:nvSpPr>
        <p:spPr>
          <a:xfrm>
            <a:off x="1500058" y="-74588"/>
            <a:ext cx="9191880" cy="1142280"/>
          </a:xfrm>
        </p:spPr>
        <p:txBody>
          <a:bodyPr/>
          <a:lstStyle/>
          <a:p>
            <a:pPr algn="ctr"/>
            <a:r>
              <a:rPr lang="en-US" u="sng" dirty="0">
                <a:solidFill>
                  <a:schemeClr val="bg1"/>
                </a:solidFill>
              </a:rPr>
              <a:t>Some important definitions</a:t>
            </a:r>
          </a:p>
        </p:txBody>
      </p:sp>
      <p:sp>
        <p:nvSpPr>
          <p:cNvPr id="4" name="TextBox 3">
            <a:extLst>
              <a:ext uri="{FF2B5EF4-FFF2-40B4-BE49-F238E27FC236}">
                <a16:creationId xmlns:a16="http://schemas.microsoft.com/office/drawing/2014/main" id="{E41B355D-7468-4DD2-3588-6513656D51C9}"/>
              </a:ext>
            </a:extLst>
          </p:cNvPr>
          <p:cNvSpPr txBox="1"/>
          <p:nvPr/>
        </p:nvSpPr>
        <p:spPr>
          <a:xfrm>
            <a:off x="243838" y="1401914"/>
            <a:ext cx="11704320" cy="5078313"/>
          </a:xfrm>
          <a:prstGeom prst="rect">
            <a:avLst/>
          </a:prstGeom>
          <a:noFill/>
        </p:spPr>
        <p:txBody>
          <a:bodyPr wrap="square">
            <a:spAutoFit/>
          </a:bodyPr>
          <a:lstStyle/>
          <a:p>
            <a:pPr algn="just"/>
            <a:r>
              <a:rPr lang="en-US" u="sng" dirty="0">
                <a:solidFill>
                  <a:schemeClr val="bg1"/>
                </a:solidFill>
              </a:rPr>
              <a:t>1. Overrunning:</a:t>
            </a:r>
            <a:r>
              <a:rPr lang="en-US" dirty="0">
                <a:solidFill>
                  <a:schemeClr val="bg1"/>
                </a:solidFill>
              </a:rPr>
              <a:t> In this function, the clutch allows the driven shaft to rotate faster than the driving shaft. It means the clutch engages when torque needs to be transmitted in one direction but disengages or "freewheels" when the driven component spins faster or in the opposite direction.</a:t>
            </a:r>
          </a:p>
          <a:p>
            <a:pPr marL="285750" indent="-285750" algn="just">
              <a:buFont typeface="Arial" panose="020B0604020202020204" pitchFamily="34" charset="0"/>
              <a:buChar char="•"/>
            </a:pPr>
            <a:r>
              <a:rPr lang="en-US" dirty="0">
                <a:solidFill>
                  <a:schemeClr val="bg1"/>
                </a:solidFill>
              </a:rPr>
              <a:t>Applications: (a) Starter motors in vehicles, where the engine starts and spins faster than the starter, disengaging the clutch to avoid damage and (b) Conveyor belts, where the motor can be stopped while the belt continues to run under its own inertia.</a:t>
            </a:r>
          </a:p>
          <a:p>
            <a:pPr marL="285750" indent="-285750" algn="just">
              <a:buFont typeface="Arial" panose="020B0604020202020204" pitchFamily="34" charset="0"/>
              <a:buChar char="•"/>
            </a:pPr>
            <a:endParaRPr lang="en-US" dirty="0">
              <a:solidFill>
                <a:schemeClr val="bg1"/>
              </a:solidFill>
            </a:endParaRPr>
          </a:p>
          <a:p>
            <a:pPr algn="just"/>
            <a:r>
              <a:rPr lang="en-US" u="sng" dirty="0">
                <a:solidFill>
                  <a:schemeClr val="bg1"/>
                </a:solidFill>
              </a:rPr>
              <a:t>2. Backstopping:</a:t>
            </a:r>
            <a:r>
              <a:rPr lang="en-US" dirty="0">
                <a:solidFill>
                  <a:schemeClr val="bg1"/>
                </a:solidFill>
              </a:rPr>
              <a:t> Backstopping clutches only permit rotation in one direction and prevent any reverse rotation. They automatically lock in place if the driven component tries to move in the reverse direction.</a:t>
            </a:r>
          </a:p>
          <a:p>
            <a:pPr marL="285750" indent="-285750" algn="just">
              <a:buFont typeface="Arial" panose="020B0604020202020204" pitchFamily="34" charset="0"/>
              <a:buChar char="•"/>
            </a:pPr>
            <a:r>
              <a:rPr lang="en-US" dirty="0">
                <a:solidFill>
                  <a:schemeClr val="bg1"/>
                </a:solidFill>
              </a:rPr>
              <a:t>Applications: (a) Elevators or inclined conveyors to prevent them from rolling backward under load and (b) Heavy machinery where reverse motion could cause safety risks or mechanical failure.</a:t>
            </a:r>
          </a:p>
          <a:p>
            <a:pPr marL="285750" indent="-285750" algn="just">
              <a:buFont typeface="Arial" panose="020B0604020202020204" pitchFamily="34" charset="0"/>
              <a:buChar char="•"/>
            </a:pPr>
            <a:endParaRPr lang="en-US" dirty="0">
              <a:solidFill>
                <a:schemeClr val="bg1"/>
              </a:solidFill>
            </a:endParaRPr>
          </a:p>
          <a:p>
            <a:pPr algn="just"/>
            <a:r>
              <a:rPr lang="en-US" u="sng" dirty="0">
                <a:solidFill>
                  <a:schemeClr val="bg1"/>
                </a:solidFill>
              </a:rPr>
              <a:t>3. Indexing:</a:t>
            </a:r>
            <a:r>
              <a:rPr lang="en-US" dirty="0">
                <a:solidFill>
                  <a:schemeClr val="bg1"/>
                </a:solidFill>
              </a:rPr>
              <a:t> Indexing is when the clutch engages at regular intervals to create a stepwise or incremental movement of the driven component. This function is useful when converting continuous rotation into discrete, controlled steps.</a:t>
            </a:r>
          </a:p>
          <a:p>
            <a:pPr marL="285750" indent="-285750" algn="just">
              <a:buFont typeface="Arial" panose="020B0604020202020204" pitchFamily="34" charset="0"/>
              <a:buChar char="•"/>
            </a:pPr>
            <a:r>
              <a:rPr lang="en-US" dirty="0">
                <a:solidFill>
                  <a:schemeClr val="bg1"/>
                </a:solidFill>
              </a:rPr>
              <a:t>Applications: (a) Printing presses and packaging machines, where precise, repeated movements are necessary and (b) Conveyor systems where items need to be moved and stopped at specific points for further processing.</a:t>
            </a:r>
          </a:p>
        </p:txBody>
      </p:sp>
    </p:spTree>
    <p:extLst>
      <p:ext uri="{BB962C8B-B14F-4D97-AF65-F5344CB8AC3E}">
        <p14:creationId xmlns:p14="http://schemas.microsoft.com/office/powerpoint/2010/main" val="159790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A1BA6-7474-4119-AED6-CA1C99869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BC359-F049-B99A-6CF2-2FFD0DEA32D3}"/>
              </a:ext>
            </a:extLst>
          </p:cNvPr>
          <p:cNvSpPr>
            <a:spLocks noGrp="1"/>
          </p:cNvSpPr>
          <p:nvPr>
            <p:ph type="title"/>
          </p:nvPr>
        </p:nvSpPr>
        <p:spPr>
          <a:xfrm>
            <a:off x="1500058" y="-74588"/>
            <a:ext cx="9191880" cy="1142280"/>
          </a:xfrm>
        </p:spPr>
        <p:txBody>
          <a:bodyPr/>
          <a:lstStyle/>
          <a:p>
            <a:pPr algn="ctr"/>
            <a:r>
              <a:rPr lang="en-US" u="sng" dirty="0">
                <a:solidFill>
                  <a:schemeClr val="bg1"/>
                </a:solidFill>
              </a:rPr>
              <a:t>Brakes</a:t>
            </a:r>
          </a:p>
        </p:txBody>
      </p:sp>
      <p:sp>
        <p:nvSpPr>
          <p:cNvPr id="7" name="TextBox 6">
            <a:extLst>
              <a:ext uri="{FF2B5EF4-FFF2-40B4-BE49-F238E27FC236}">
                <a16:creationId xmlns:a16="http://schemas.microsoft.com/office/drawing/2014/main" id="{BA2B76F0-47AD-6C09-22FB-9BA6F176E733}"/>
              </a:ext>
            </a:extLst>
          </p:cNvPr>
          <p:cNvSpPr txBox="1"/>
          <p:nvPr/>
        </p:nvSpPr>
        <p:spPr>
          <a:xfrm>
            <a:off x="209548" y="635640"/>
            <a:ext cx="11772899" cy="6740307"/>
          </a:xfrm>
          <a:prstGeom prst="rect">
            <a:avLst/>
          </a:prstGeom>
          <a:noFill/>
        </p:spPr>
        <p:txBody>
          <a:bodyPr wrap="square">
            <a:spAutoFit/>
          </a:bodyPr>
          <a:lstStyle/>
          <a:p>
            <a:pPr algn="just"/>
            <a:r>
              <a:rPr lang="en-US" sz="2400" u="sng" dirty="0">
                <a:solidFill>
                  <a:schemeClr val="bg1"/>
                </a:solidFill>
              </a:rPr>
              <a:t>Caliper brake</a:t>
            </a:r>
          </a:p>
          <a:p>
            <a:pPr marL="342900" indent="-342900" algn="just">
              <a:buFont typeface="Wingdings" pitchFamily="2" charset="2"/>
              <a:buChar char="q"/>
            </a:pPr>
            <a:r>
              <a:rPr lang="en-US" sz="2400" dirty="0">
                <a:solidFill>
                  <a:schemeClr val="bg1"/>
                </a:solidFill>
              </a:rPr>
              <a:t>It functions by using a pair of calipers to squeeze brake pads against the sides of a rotating wheel or disc, creating friction and slowing down or stopping the vehicle.</a:t>
            </a:r>
          </a:p>
          <a:p>
            <a:pPr marL="342900" indent="-342900" algn="just">
              <a:buFont typeface="Wingdings" pitchFamily="2" charset="2"/>
              <a:buChar char="q"/>
            </a:pPr>
            <a:endParaRPr lang="en-US" sz="2400" dirty="0">
              <a:solidFill>
                <a:schemeClr val="bg1"/>
              </a:solidFill>
            </a:endParaRPr>
          </a:p>
          <a:p>
            <a:pPr marL="800100" lvl="1" indent="-342900" algn="just">
              <a:buFont typeface="Wingdings" pitchFamily="2" charset="2"/>
              <a:buChar char="q"/>
            </a:pPr>
            <a:r>
              <a:rPr lang="en-US" sz="2400" dirty="0">
                <a:solidFill>
                  <a:schemeClr val="bg1"/>
                </a:solidFill>
              </a:rPr>
              <a:t>Rim brakes: The calipers squeeze the brake pads against the rim of the wheel.</a:t>
            </a:r>
          </a:p>
          <a:p>
            <a:pPr marL="800100" lvl="1" indent="-342900" algn="just">
              <a:buFont typeface="Wingdings" pitchFamily="2" charset="2"/>
              <a:buChar char="q"/>
            </a:pPr>
            <a:r>
              <a:rPr lang="en-US" sz="2400" dirty="0">
                <a:solidFill>
                  <a:schemeClr val="bg1"/>
                </a:solidFill>
              </a:rPr>
              <a:t>Disc brakes: The caliper clamps brake pads onto a metal disc (rotor) attached to the wheel.</a:t>
            </a:r>
          </a:p>
          <a:p>
            <a:pPr marL="800100" lvl="1" indent="-342900" algn="just">
              <a:buFont typeface="Wingdings" pitchFamily="2" charset="2"/>
              <a:buChar char="q"/>
            </a:pPr>
            <a:endParaRPr lang="en-US" sz="2400" dirty="0">
              <a:solidFill>
                <a:schemeClr val="bg1"/>
              </a:solidFill>
            </a:endParaRPr>
          </a:p>
          <a:p>
            <a:pPr marL="800100" lvl="1" indent="-342900" algn="just">
              <a:buFont typeface="Wingdings" pitchFamily="2" charset="2"/>
              <a:buChar char="q"/>
            </a:pPr>
            <a:endParaRPr lang="en-US" sz="2400" dirty="0">
              <a:solidFill>
                <a:schemeClr val="bg1"/>
              </a:solidFill>
            </a:endParaRPr>
          </a:p>
          <a:p>
            <a:pPr algn="just"/>
            <a:endParaRPr lang="en-US" sz="2400" dirty="0">
              <a:solidFill>
                <a:schemeClr val="bg1"/>
              </a:solidFill>
            </a:endParaRPr>
          </a:p>
          <a:p>
            <a:pPr algn="just"/>
            <a:r>
              <a:rPr lang="en-US" sz="2400" u="sng" dirty="0">
                <a:solidFill>
                  <a:schemeClr val="bg1"/>
                </a:solidFill>
              </a:rPr>
              <a:t>Drum/Shoe brake</a:t>
            </a:r>
          </a:p>
          <a:p>
            <a:pPr marL="342900" indent="-342900" algn="just">
              <a:buFont typeface="Wingdings" pitchFamily="2" charset="2"/>
              <a:buChar char="q"/>
            </a:pPr>
            <a:r>
              <a:rPr lang="en-US" sz="2400" dirty="0">
                <a:solidFill>
                  <a:schemeClr val="bg1"/>
                </a:solidFill>
              </a:rPr>
              <a:t>The brake shoes are pressed against the surface of a rotating drum, attached to a wheel, thereby creating friction. </a:t>
            </a:r>
          </a:p>
          <a:p>
            <a:pPr marL="800100" lvl="1" indent="-342900" algn="just">
              <a:buFont typeface="Wingdings" pitchFamily="2" charset="2"/>
              <a:buChar char="q"/>
            </a:pPr>
            <a:endParaRPr lang="en-US" sz="2400" dirty="0">
              <a:solidFill>
                <a:schemeClr val="bg1"/>
              </a:solidFill>
            </a:endParaRPr>
          </a:p>
          <a:p>
            <a:pPr marL="800100" lvl="1" indent="-342900" algn="just">
              <a:buFont typeface="Wingdings" pitchFamily="2" charset="2"/>
              <a:buChar char="q"/>
            </a:pPr>
            <a:r>
              <a:rPr lang="en-US" sz="2400" dirty="0">
                <a:solidFill>
                  <a:schemeClr val="bg1"/>
                </a:solidFill>
              </a:rPr>
              <a:t>Expanding types – shoes move outward to engage the inside surface of drum.</a:t>
            </a:r>
          </a:p>
          <a:p>
            <a:pPr marL="800100" lvl="1" indent="-342900" algn="just">
              <a:buFont typeface="Wingdings" pitchFamily="2" charset="2"/>
              <a:buChar char="q"/>
            </a:pPr>
            <a:r>
              <a:rPr lang="en-US" sz="2400" dirty="0">
                <a:solidFill>
                  <a:schemeClr val="bg1"/>
                </a:solidFill>
              </a:rPr>
              <a:t>Contracting types – shoes move inward to engage the outside surface of drum.</a:t>
            </a:r>
          </a:p>
          <a:p>
            <a:pPr marL="800100" lvl="1" indent="-342900" algn="just">
              <a:buFont typeface="Wingdings" pitchFamily="2" charset="2"/>
              <a:buChar char="q"/>
            </a:pPr>
            <a:endParaRPr lang="en-US" sz="2400" dirty="0">
              <a:solidFill>
                <a:schemeClr val="bg1"/>
              </a:solidFill>
            </a:endParaRPr>
          </a:p>
          <a:p>
            <a:pPr algn="just"/>
            <a:endParaRPr lang="en-US" sz="2400" dirty="0">
              <a:solidFill>
                <a:schemeClr val="bg1"/>
              </a:solidFill>
            </a:endParaRPr>
          </a:p>
        </p:txBody>
      </p:sp>
      <p:pic>
        <p:nvPicPr>
          <p:cNvPr id="3" name="Google Shape;169;p20" descr="Clutches &amp; Brakes Slides_Page_20.jpg">
            <a:extLst>
              <a:ext uri="{FF2B5EF4-FFF2-40B4-BE49-F238E27FC236}">
                <a16:creationId xmlns:a16="http://schemas.microsoft.com/office/drawing/2014/main" id="{1239D69C-A82B-F139-DE76-3C8EA9BBED16}"/>
              </a:ext>
            </a:extLst>
          </p:cNvPr>
          <p:cNvPicPr preferRelativeResize="0">
            <a:picLocks/>
          </p:cNvPicPr>
          <p:nvPr/>
        </p:nvPicPr>
        <p:blipFill rotWithShape="1">
          <a:blip r:embed="rId2">
            <a:alphaModFix/>
          </a:blip>
          <a:srcRect l="52079" t="33429" r="9092" b="28059"/>
          <a:stretch/>
        </p:blipFill>
        <p:spPr>
          <a:xfrm>
            <a:off x="5828307" y="3016250"/>
            <a:ext cx="2011679" cy="1595503"/>
          </a:xfrm>
          <a:prstGeom prst="rect">
            <a:avLst/>
          </a:prstGeom>
          <a:noFill/>
          <a:ln>
            <a:noFill/>
          </a:ln>
        </p:spPr>
      </p:pic>
      <p:pic>
        <p:nvPicPr>
          <p:cNvPr id="4" name="Google Shape;157;p18" descr="Clutches &amp; Brakes Slides_Page_18.jpg">
            <a:extLst>
              <a:ext uri="{FF2B5EF4-FFF2-40B4-BE49-F238E27FC236}">
                <a16:creationId xmlns:a16="http://schemas.microsoft.com/office/drawing/2014/main" id="{C43F46E9-51B4-DB4C-230D-F18E596CD502}"/>
              </a:ext>
            </a:extLst>
          </p:cNvPr>
          <p:cNvPicPr preferRelativeResize="0">
            <a:picLocks/>
          </p:cNvPicPr>
          <p:nvPr/>
        </p:nvPicPr>
        <p:blipFill rotWithShape="1">
          <a:blip r:embed="rId3">
            <a:alphaModFix/>
          </a:blip>
          <a:srcRect l="60473" t="35042" r="6696" b="31932"/>
          <a:stretch/>
        </p:blipFill>
        <p:spPr>
          <a:xfrm>
            <a:off x="3041542" y="3016251"/>
            <a:ext cx="2202512" cy="1595503"/>
          </a:xfrm>
          <a:prstGeom prst="rect">
            <a:avLst/>
          </a:prstGeom>
          <a:noFill/>
          <a:ln>
            <a:noFill/>
          </a:ln>
        </p:spPr>
      </p:pic>
      <p:pic>
        <p:nvPicPr>
          <p:cNvPr id="1026" name="Picture 2" descr="Search in sidebar query">
            <a:extLst>
              <a:ext uri="{FF2B5EF4-FFF2-40B4-BE49-F238E27FC236}">
                <a16:creationId xmlns:a16="http://schemas.microsoft.com/office/drawing/2014/main" id="{F85AA6B8-2DA3-64BA-063D-6A0E8B47B3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99" b="2536"/>
          <a:stretch/>
        </p:blipFill>
        <p:spPr bwMode="auto">
          <a:xfrm>
            <a:off x="8424239" y="3016250"/>
            <a:ext cx="2750041" cy="159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00353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57133</TotalTime>
  <Words>1483</Words>
  <Application>Microsoft Macintosh PowerPoint</Application>
  <PresentationFormat>Widescreen</PresentationFormat>
  <Paragraphs>150</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Georgia</vt:lpstr>
      <vt:lpstr>Symbol</vt:lpstr>
      <vt:lpstr>Times New Roman</vt:lpstr>
      <vt:lpstr>Wingdings</vt:lpstr>
      <vt:lpstr>2_Office Theme</vt:lpstr>
      <vt:lpstr>Office Theme</vt:lpstr>
      <vt:lpstr>PowerPoint Presentation</vt:lpstr>
      <vt:lpstr>Clutches and Brakes</vt:lpstr>
      <vt:lpstr>Clutches and Brakes</vt:lpstr>
      <vt:lpstr>Clutches and Brakes</vt:lpstr>
      <vt:lpstr>Clutches and Brakes</vt:lpstr>
      <vt:lpstr>Clutches and Brakes</vt:lpstr>
      <vt:lpstr>Clutches and Brakes</vt:lpstr>
      <vt:lpstr>Some important definitions</vt:lpstr>
      <vt:lpstr>Brakes</vt:lpstr>
      <vt:lpstr>Brakes</vt:lpstr>
      <vt:lpstr>Regenerative Braking</vt:lpstr>
      <vt:lpstr>Actuation Methods</vt:lpstr>
      <vt:lpstr>Actuation Methods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 Syed Samar</dc:creator>
  <cp:lastModifiedBy>Samar Abbas</cp:lastModifiedBy>
  <cp:revision>1165</cp:revision>
  <dcterms:created xsi:type="dcterms:W3CDTF">2022-06-09T18:47:31Z</dcterms:created>
  <dcterms:modified xsi:type="dcterms:W3CDTF">2024-12-07T02:00:30Z</dcterms:modified>
</cp:coreProperties>
</file>