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Lst>
  <p:notesMasterIdLst>
    <p:notesMasterId r:id="rId17"/>
  </p:notesMasterIdLst>
  <p:sldIdLst>
    <p:sldId id="256" r:id="rId3"/>
    <p:sldId id="406" r:id="rId4"/>
    <p:sldId id="407" r:id="rId5"/>
    <p:sldId id="410" r:id="rId6"/>
    <p:sldId id="408" r:id="rId7"/>
    <p:sldId id="411" r:id="rId8"/>
    <p:sldId id="412" r:id="rId9"/>
    <p:sldId id="409" r:id="rId10"/>
    <p:sldId id="413" r:id="rId11"/>
    <p:sldId id="414" r:id="rId12"/>
    <p:sldId id="415" r:id="rId13"/>
    <p:sldId id="416" r:id="rId14"/>
    <p:sldId id="417" r:id="rId15"/>
    <p:sldId id="41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3" autoAdjust="0"/>
    <p:restoredTop sz="94249" autoAdjust="0"/>
  </p:normalViewPr>
  <p:slideViewPr>
    <p:cSldViewPr snapToGrid="0">
      <p:cViewPr varScale="1">
        <p:scale>
          <a:sx n="125" d="100"/>
          <a:sy n="125" d="100"/>
        </p:scale>
        <p:origin x="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0C69-FE5A-754A-A7A1-6BEA723119E4}" type="datetimeFigureOut">
              <a:rPr lang="en-US" smtClean="0"/>
              <a:t>12/6/24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48D51A-F98C-384E-9D7E-25A3352A6F90}" type="slidenum">
              <a:rPr lang="en-US" smtClean="0"/>
              <a:t>‹#›</a:t>
            </a:fld>
            <a:endParaRPr lang="en-US"/>
          </a:p>
        </p:txBody>
      </p:sp>
    </p:spTree>
    <p:extLst>
      <p:ext uri="{BB962C8B-B14F-4D97-AF65-F5344CB8AC3E}">
        <p14:creationId xmlns:p14="http://schemas.microsoft.com/office/powerpoint/2010/main" val="312836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6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707898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3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3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661347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3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4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4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9971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676400"/>
            <a:ext cx="10363200" cy="4419600"/>
          </a:xfrm>
        </p:spPr>
        <p:txBody>
          <a:bodyPr/>
          <a:lstStyle>
            <a:lvl1pPr marL="342900" indent="-342900">
              <a:buFontTx/>
              <a:buBlip>
                <a:blip r:embed="rId2"/>
              </a:buBlip>
              <a:defRPr sz="2000"/>
            </a:lvl1pPr>
            <a:lvl2pPr>
              <a:buClr>
                <a:srgbClr val="FFC000"/>
              </a:buCl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95880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659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522572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2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03224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910286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041536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814463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7"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691551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3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3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281480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896672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4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559215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4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14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669942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15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4058933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5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15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16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587524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77358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81338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Tree>
    <p:extLst>
      <p:ext uri="{BB962C8B-B14F-4D97-AF65-F5344CB8AC3E}">
        <p14:creationId xmlns:p14="http://schemas.microsoft.com/office/powerpoint/2010/main" val="293612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499760" y="2872440"/>
            <a:ext cx="9191880" cy="529632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292023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1287655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14911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499760" y="2872440"/>
            <a:ext cx="9191880" cy="1142280"/>
          </a:xfrm>
          <a:prstGeom prst="rect">
            <a:avLst/>
          </a:prstGeom>
        </p:spPr>
        <p:txBody>
          <a:bodyPr lIns="0" tIns="0" rIns="0" bIns="0" anchor="ctr"/>
          <a:lstStyle/>
          <a:p>
            <a:pPr algn="ctr"/>
            <a:endParaRPr lang="en-US" sz="4400" b="0" strike="noStrike" spc="-1">
              <a:latin typeface="Arial"/>
            </a:endParaRPr>
          </a:p>
        </p:txBody>
      </p:sp>
      <p:sp>
        <p:nvSpPr>
          <p:cNvPr id="2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extLst>
      <p:ext uri="{BB962C8B-B14F-4D97-AF65-F5344CB8AC3E}">
        <p14:creationId xmlns:p14="http://schemas.microsoft.com/office/powerpoint/2010/main" val="25866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wmf"/><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w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7" name="Picture 12"/>
          <p:cNvPicPr/>
          <p:nvPr/>
        </p:nvPicPr>
        <p:blipFill>
          <a:blip r:embed="rId15"/>
          <a:stretch/>
        </p:blipFill>
        <p:spPr>
          <a:xfrm>
            <a:off x="383760" y="231840"/>
            <a:ext cx="11423520" cy="925560"/>
          </a:xfrm>
          <a:prstGeom prst="rect">
            <a:avLst/>
          </a:prstGeom>
          <a:ln>
            <a:noFill/>
          </a:ln>
        </p:spPr>
      </p:pic>
      <p:pic>
        <p:nvPicPr>
          <p:cNvPr id="2" name="Picture 10"/>
          <p:cNvPicPr/>
          <p:nvPr/>
        </p:nvPicPr>
        <p:blipFill>
          <a:blip r:embed="rId16"/>
          <a:stretch/>
        </p:blipFill>
        <p:spPr>
          <a:xfrm>
            <a:off x="264600" y="207000"/>
            <a:ext cx="11662200" cy="6453000"/>
          </a:xfrm>
          <a:prstGeom prst="rect">
            <a:avLst/>
          </a:prstGeom>
          <a:ln>
            <a:noFill/>
          </a:ln>
        </p:spPr>
      </p:pic>
      <p:pic>
        <p:nvPicPr>
          <p:cNvPr id="3" name="Picture 13"/>
          <p:cNvPicPr/>
          <p:nvPr/>
        </p:nvPicPr>
        <p:blipFill>
          <a:blip r:embed="rId17"/>
          <a:stretch/>
        </p:blipFill>
        <p:spPr>
          <a:xfrm>
            <a:off x="10685880" y="524520"/>
            <a:ext cx="895680" cy="735840"/>
          </a:xfrm>
          <a:prstGeom prst="rect">
            <a:avLst/>
          </a:prstGeom>
          <a:ln>
            <a:noFill/>
          </a:ln>
        </p:spPr>
      </p:pic>
      <p:sp>
        <p:nvSpPr>
          <p:cNvPr id="4" name="PlaceHolder 2"/>
          <p:cNvSpPr>
            <a:spLocks noGrp="1"/>
          </p:cNvSpPr>
          <p:nvPr>
            <p:ph type="title"/>
          </p:nvPr>
        </p:nvSpPr>
        <p:spPr>
          <a:xfrm>
            <a:off x="1499760" y="2872440"/>
            <a:ext cx="9191880" cy="1142280"/>
          </a:xfrm>
          <a:prstGeom prst="rect">
            <a:avLst/>
          </a:prstGeom>
        </p:spPr>
        <p:txBody>
          <a:bodyPr lIns="0" tIns="0" rIns="0" bIns="0" anchor="ctr"/>
          <a:lstStyle/>
          <a:p>
            <a:r>
              <a:rPr lang="en-US" sz="1800" b="0" strike="noStrike" spc="-1">
                <a:latin typeface="Arial"/>
              </a:rPr>
              <a:t>Click to edit the title text format</a:t>
            </a:r>
          </a:p>
        </p:txBody>
      </p:sp>
      <p:sp>
        <p:nvSpPr>
          <p:cNvPr id="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33024776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 name="Line 1"/>
          <p:cNvSpPr/>
          <p:nvPr/>
        </p:nvSpPr>
        <p:spPr>
          <a:xfrm>
            <a:off x="203040" y="6575040"/>
            <a:ext cx="9400320" cy="360"/>
          </a:xfrm>
          <a:prstGeom prst="line">
            <a:avLst/>
          </a:prstGeom>
          <a:ln w="12600">
            <a:solidFill>
              <a:srgbClr val="E4002B"/>
            </a:solidFill>
            <a:miter/>
          </a:ln>
        </p:spPr>
        <p:style>
          <a:lnRef idx="0">
            <a:scrgbClr r="0" g="0" b="0"/>
          </a:lnRef>
          <a:fillRef idx="0">
            <a:scrgbClr r="0" g="0" b="0"/>
          </a:fillRef>
          <a:effectRef idx="0">
            <a:scrgbClr r="0" g="0" b="0"/>
          </a:effectRef>
          <a:fontRef idx="minor"/>
        </p:style>
      </p:sp>
      <p:pic>
        <p:nvPicPr>
          <p:cNvPr id="121" name="Picture 12"/>
          <p:cNvPicPr/>
          <p:nvPr/>
        </p:nvPicPr>
        <p:blipFill>
          <a:blip r:embed="rId14"/>
          <a:stretch/>
        </p:blipFill>
        <p:spPr>
          <a:xfrm>
            <a:off x="383760" y="231840"/>
            <a:ext cx="11423520" cy="925560"/>
          </a:xfrm>
          <a:prstGeom prst="rect">
            <a:avLst/>
          </a:prstGeom>
          <a:ln>
            <a:noFill/>
          </a:ln>
        </p:spPr>
      </p:pic>
      <p:pic>
        <p:nvPicPr>
          <p:cNvPr id="122" name="Picture 7"/>
          <p:cNvPicPr/>
          <p:nvPr/>
        </p:nvPicPr>
        <p:blipFill>
          <a:blip r:embed="rId15"/>
          <a:stretch/>
        </p:blipFill>
        <p:spPr>
          <a:xfrm>
            <a:off x="0" y="0"/>
            <a:ext cx="12191400" cy="6857280"/>
          </a:xfrm>
          <a:prstGeom prst="rect">
            <a:avLst/>
          </a:prstGeom>
          <a:ln>
            <a:noFill/>
          </a:ln>
        </p:spPr>
      </p:pic>
      <p:pic>
        <p:nvPicPr>
          <p:cNvPr id="123" name="Picture 8"/>
          <p:cNvPicPr/>
          <p:nvPr/>
        </p:nvPicPr>
        <p:blipFill>
          <a:blip r:embed="rId16"/>
          <a:stretch/>
        </p:blipFill>
        <p:spPr>
          <a:xfrm>
            <a:off x="10958760" y="285480"/>
            <a:ext cx="895680" cy="735840"/>
          </a:xfrm>
          <a:prstGeom prst="rect">
            <a:avLst/>
          </a:prstGeom>
          <a:ln>
            <a:noFill/>
          </a:ln>
        </p:spPr>
      </p:pic>
      <p:sp>
        <p:nvSpPr>
          <p:cNvPr id="124" name="PlaceHolder 2"/>
          <p:cNvSpPr>
            <a:spLocks noGrp="1"/>
          </p:cNvSpPr>
          <p:nvPr>
            <p:ph type="title"/>
          </p:nvPr>
        </p:nvSpPr>
        <p:spPr>
          <a:xfrm>
            <a:off x="609480" y="273600"/>
            <a:ext cx="10972440" cy="1144800"/>
          </a:xfrm>
          <a:prstGeom prst="rect">
            <a:avLst/>
          </a:prstGeom>
        </p:spPr>
        <p:txBody>
          <a:bodyPr lIns="0" tIns="0" rIns="0" bIns="0" anchor="ctr"/>
          <a:lstStyle/>
          <a:p>
            <a:pPr algn="ctr"/>
            <a:r>
              <a:rPr lang="en-US" sz="4400" b="0" strike="noStrike" spc="-1">
                <a:latin typeface="Arial"/>
              </a:rPr>
              <a:t>Click to edit the title text format</a:t>
            </a:r>
          </a:p>
        </p:txBody>
      </p:sp>
      <p:sp>
        <p:nvSpPr>
          <p:cNvPr id="125" name="PlaceHolder 3"/>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extLst>
      <p:ext uri="{BB962C8B-B14F-4D97-AF65-F5344CB8AC3E}">
        <p14:creationId xmlns:p14="http://schemas.microsoft.com/office/powerpoint/2010/main" val="250241744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16.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6.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6.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640080" y="2693880"/>
            <a:ext cx="10636920" cy="146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1" normalizeH="0" baseline="0" noProof="0" dirty="0">
              <a:ln>
                <a:noFill/>
              </a:ln>
              <a:solidFill>
                <a:prstClr val="black"/>
              </a:solidFill>
              <a:effectLst/>
              <a:uLnTx/>
              <a:uFillTx/>
              <a:latin typeface="Arial"/>
            </a:endParaRPr>
          </a:p>
        </p:txBody>
      </p:sp>
      <p:sp>
        <p:nvSpPr>
          <p:cNvPr id="250" name="CustomShape 2"/>
          <p:cNvSpPr/>
          <p:nvPr/>
        </p:nvSpPr>
        <p:spPr>
          <a:xfrm>
            <a:off x="1828800" y="4235400"/>
            <a:ext cx="8533800" cy="149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r>
              <a:rPr kumimoji="0" lang="en-US" sz="2400" b="0" i="1" u="none" strike="noStrike" kern="1200" cap="none" spc="-1" normalizeH="0" baseline="0" noProof="0" dirty="0">
                <a:ln>
                  <a:noFill/>
                </a:ln>
                <a:solidFill>
                  <a:srgbClr val="FFFFFF"/>
                </a:solidFill>
                <a:effectLst/>
                <a:uLnTx/>
                <a:uFillTx/>
                <a:latin typeface="Georgia"/>
                <a:ea typeface="Georgia"/>
              </a:rPr>
              <a:t>Syed Samar Abbas </a:t>
            </a:r>
            <a:endParaRPr kumimoji="0" lang="en-US" sz="2400" b="0" i="0" u="none" strike="noStrike" kern="1200" cap="none" spc="-1" normalizeH="0" baseline="0" noProof="0" dirty="0">
              <a:ln>
                <a:noFill/>
              </a:ln>
              <a:solidFill>
                <a:prstClr val="black"/>
              </a:solidFill>
              <a:effectLst/>
              <a:uLnTx/>
              <a:uFillTx/>
              <a:latin typeface="Arial"/>
            </a:endParaRPr>
          </a:p>
          <a:p>
            <a:pPr marL="0" marR="0" lvl="0" indent="0" algn="ctr" defTabSz="914400" rtl="0" eaLnBrk="1" fontAlgn="auto" latinLnBrk="0" hangingPunct="1">
              <a:lnSpc>
                <a:spcPct val="100000"/>
              </a:lnSpc>
              <a:spcBef>
                <a:spcPts val="561"/>
              </a:spcBef>
              <a:spcAft>
                <a:spcPts val="0"/>
              </a:spcAft>
              <a:buClrTx/>
              <a:buSzTx/>
              <a:buFontTx/>
              <a:buNone/>
              <a:tabLst/>
              <a:defRPr/>
            </a:pPr>
            <a:endParaRPr kumimoji="0" lang="en-US" sz="2800" b="0" i="0" u="none" strike="noStrike" kern="1200" cap="none" spc="-1" normalizeH="0" baseline="0" noProof="0" dirty="0">
              <a:ln>
                <a:noFill/>
              </a:ln>
              <a:solidFill>
                <a:prstClr val="black"/>
              </a:solidFill>
              <a:effectLst/>
              <a:uLnTx/>
              <a:uFillTx/>
              <a:latin typeface="Arial"/>
            </a:endParaRPr>
          </a:p>
        </p:txBody>
      </p:sp>
      <p:sp>
        <p:nvSpPr>
          <p:cNvPr id="251" name="Line 3"/>
          <p:cNvSpPr/>
          <p:nvPr/>
        </p:nvSpPr>
        <p:spPr>
          <a:xfrm>
            <a:off x="4082400" y="4326860"/>
            <a:ext cx="4026600" cy="360"/>
          </a:xfrm>
          <a:prstGeom prst="line">
            <a:avLst/>
          </a:prstGeom>
          <a:ln w="9360">
            <a:solidFill>
              <a:srgbClr val="FF0000"/>
            </a:solidFill>
            <a:round/>
          </a:ln>
        </p:spPr>
        <p:style>
          <a:lnRef idx="2">
            <a:schemeClr val="accent1"/>
          </a:lnRef>
          <a:fillRef idx="0">
            <a:schemeClr val="accent1"/>
          </a:fillRef>
          <a:effectRef idx="1">
            <a:schemeClr val="accent1"/>
          </a:effectRef>
          <a:fontRef idx="minor"/>
        </p:style>
        <p:txBody>
          <a:bodyPr/>
          <a:lstStyle/>
          <a:p>
            <a:endParaRPr lang="en-US"/>
          </a:p>
        </p:txBody>
      </p:sp>
      <p:sp>
        <p:nvSpPr>
          <p:cNvPr id="2" name="TextBox 1">
            <a:extLst>
              <a:ext uri="{FF2B5EF4-FFF2-40B4-BE49-F238E27FC236}">
                <a16:creationId xmlns:a16="http://schemas.microsoft.com/office/drawing/2014/main" id="{0BD795D1-05F5-44ED-BCBE-54CED6F44376}"/>
              </a:ext>
            </a:extLst>
          </p:cNvPr>
          <p:cNvSpPr txBox="1"/>
          <p:nvPr/>
        </p:nvSpPr>
        <p:spPr>
          <a:xfrm>
            <a:off x="379675" y="1722191"/>
            <a:ext cx="1143205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Mechanical Power Transmission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600" dirty="0">
              <a:solidFill>
                <a:prstClr val="white"/>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Times New Roman" panose="02020603050405020304" pitchFamily="18" charset="0"/>
                <a:cs typeface="Times New Roman" panose="02020603050405020304" pitchFamily="18" charset="0"/>
              </a:rPr>
              <a:t>MMET 301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7A292-8C03-E503-9131-965B2CF7F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3502D5-0865-AF45-54E2-8D937E5A8EC4}"/>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3" name="Text Placeholder 2">
            <a:extLst>
              <a:ext uri="{FF2B5EF4-FFF2-40B4-BE49-F238E27FC236}">
                <a16:creationId xmlns:a16="http://schemas.microsoft.com/office/drawing/2014/main" id="{BCE92F37-6031-853D-6302-4F2B690B4BB9}"/>
              </a:ext>
            </a:extLst>
          </p:cNvPr>
          <p:cNvSpPr>
            <a:spLocks noGrp="1"/>
          </p:cNvSpPr>
          <p:nvPr>
            <p:ph type="body"/>
          </p:nvPr>
        </p:nvSpPr>
        <p:spPr>
          <a:xfrm>
            <a:off x="188005" y="1111946"/>
            <a:ext cx="11815990" cy="3977280"/>
          </a:xfrm>
        </p:spPr>
        <p:txBody>
          <a:bodyPr>
            <a:noAutofit/>
          </a:bodyPr>
          <a:lstStyle/>
          <a:p>
            <a:pPr algn="ctr"/>
            <a:r>
              <a:rPr lang="en-US" sz="2400" u="sng" dirty="0">
                <a:solidFill>
                  <a:schemeClr val="bg1"/>
                </a:solidFill>
              </a:rPr>
              <a:t>Further details: Two Stroke</a:t>
            </a:r>
          </a:p>
          <a:p>
            <a:pPr algn="just"/>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Two Stroke Spark Ignition (Gasoline) Engine: 02 power strokes in 02 revolutions of shaft:</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algn="just"/>
            <a:endParaRPr lang="en-US" sz="2400" dirty="0">
              <a:solidFill>
                <a:schemeClr val="bg1"/>
              </a:solidFill>
            </a:endParaRPr>
          </a:p>
          <a:p>
            <a:pPr marL="457200" indent="-457200" algn="just">
              <a:buFont typeface="Arial" panose="020B0604020202020204" pitchFamily="34" charset="0"/>
              <a:buChar char="•"/>
            </a:pPr>
            <a:endParaRPr lang="en-US" sz="2800" dirty="0">
              <a:solidFill>
                <a:schemeClr val="bg1"/>
              </a:solidFill>
            </a:endParaRPr>
          </a:p>
          <a:p>
            <a:pPr marL="457200" lvl="1" indent="-457200" algn="just">
              <a:buFont typeface="Arial" panose="020B0604020202020204" pitchFamily="34" charset="0"/>
              <a:buChar char="•"/>
            </a:pPr>
            <a:endParaRPr lang="en-US" sz="200" dirty="0">
              <a:solidFill>
                <a:schemeClr val="bg1"/>
              </a:solidFill>
            </a:endParaRPr>
          </a:p>
          <a:p>
            <a:pPr algn="just"/>
            <a:endParaRPr lang="en-US" sz="2800" dirty="0">
              <a:solidFill>
                <a:schemeClr val="bg1"/>
              </a:solidFill>
            </a:endParaRPr>
          </a:p>
        </p:txBody>
      </p:sp>
      <p:pic>
        <p:nvPicPr>
          <p:cNvPr id="3074" name="Picture 2" descr="What is 2-Stroke Engine? | How does a Two- Stroke Engine work?">
            <a:extLst>
              <a:ext uri="{FF2B5EF4-FFF2-40B4-BE49-F238E27FC236}">
                <a16:creationId xmlns:a16="http://schemas.microsoft.com/office/drawing/2014/main" id="{4EB011AA-3A86-6578-8179-E57E37CBA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7389" y="2585796"/>
            <a:ext cx="5577222" cy="3983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190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0A2A1-6B76-A88D-8565-7EA83DBA87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F81881-4F90-DD13-9805-EBF58A69E482}"/>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3" name="Text Placeholder 2">
            <a:extLst>
              <a:ext uri="{FF2B5EF4-FFF2-40B4-BE49-F238E27FC236}">
                <a16:creationId xmlns:a16="http://schemas.microsoft.com/office/drawing/2014/main" id="{8CEF28B4-F659-0C0C-9860-4A78BA2DF961}"/>
              </a:ext>
            </a:extLst>
          </p:cNvPr>
          <p:cNvSpPr>
            <a:spLocks noGrp="1"/>
          </p:cNvSpPr>
          <p:nvPr>
            <p:ph type="body"/>
          </p:nvPr>
        </p:nvSpPr>
        <p:spPr>
          <a:xfrm>
            <a:off x="188005" y="1294501"/>
            <a:ext cx="11815990" cy="3977280"/>
          </a:xfrm>
        </p:spPr>
        <p:txBody>
          <a:bodyPr>
            <a:noAutofit/>
          </a:bodyPr>
          <a:lstStyle/>
          <a:p>
            <a:pPr algn="ctr"/>
            <a:r>
              <a:rPr lang="en-US" sz="2400" u="sng" dirty="0">
                <a:solidFill>
                  <a:schemeClr val="bg1"/>
                </a:solidFill>
              </a:rPr>
              <a:t>Compression Ignition (Diesel Engines)</a:t>
            </a:r>
          </a:p>
          <a:p>
            <a:pPr algn="just"/>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In general, a diesel engine works by using a piston to compress air to increase the temperature in the cylinder and then injecting diesel fuel into this cylinder. When the fuel comes into contact with the high temperature, it ignites, creating energy that drives the piston down transferring energy to the crankshaft and through the powertrain.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algn="just"/>
            <a:endParaRPr lang="en-US" sz="2400" dirty="0">
              <a:solidFill>
                <a:schemeClr val="bg1"/>
              </a:solidFill>
            </a:endParaRPr>
          </a:p>
          <a:p>
            <a:pPr marL="457200" indent="-457200" algn="just">
              <a:buFont typeface="Arial" panose="020B0604020202020204" pitchFamily="34" charset="0"/>
              <a:buChar char="•"/>
            </a:pPr>
            <a:endParaRPr lang="en-US" sz="2800" dirty="0">
              <a:solidFill>
                <a:schemeClr val="bg1"/>
              </a:solidFill>
            </a:endParaRPr>
          </a:p>
          <a:p>
            <a:pPr marL="457200" lvl="1" indent="-457200" algn="just">
              <a:buFont typeface="Arial" panose="020B0604020202020204" pitchFamily="34" charset="0"/>
              <a:buChar char="•"/>
            </a:pPr>
            <a:endParaRPr lang="en-US" sz="200" dirty="0">
              <a:solidFill>
                <a:schemeClr val="bg1"/>
              </a:solidFill>
            </a:endParaRPr>
          </a:p>
          <a:p>
            <a:pPr algn="just"/>
            <a:endParaRPr lang="en-US" sz="2800" dirty="0">
              <a:solidFill>
                <a:schemeClr val="bg1"/>
              </a:solidFill>
            </a:endParaRPr>
          </a:p>
        </p:txBody>
      </p:sp>
      <p:pic>
        <p:nvPicPr>
          <p:cNvPr id="4" name="Picture 2" descr="Diesel Engine Parts and its Function">
            <a:extLst>
              <a:ext uri="{FF2B5EF4-FFF2-40B4-BE49-F238E27FC236}">
                <a16:creationId xmlns:a16="http://schemas.microsoft.com/office/drawing/2014/main" id="{EAE5E4A7-F861-9069-EF36-66D321EE26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564" y="3293301"/>
            <a:ext cx="3470872" cy="3492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195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0E73C-32BB-5650-D128-0BB97CA1EE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CBEA72-571F-786E-8D22-AF5E2A9F4018}"/>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8" name="TextBox 7">
            <a:extLst>
              <a:ext uri="{FF2B5EF4-FFF2-40B4-BE49-F238E27FC236}">
                <a16:creationId xmlns:a16="http://schemas.microsoft.com/office/drawing/2014/main" id="{ACAB00B6-7BD3-2C48-0561-DB42855C9165}"/>
              </a:ext>
            </a:extLst>
          </p:cNvPr>
          <p:cNvSpPr txBox="1"/>
          <p:nvPr/>
        </p:nvSpPr>
        <p:spPr>
          <a:xfrm>
            <a:off x="230331" y="823277"/>
            <a:ext cx="11731336" cy="1200329"/>
          </a:xfrm>
          <a:prstGeom prst="rect">
            <a:avLst/>
          </a:prstGeom>
          <a:noFill/>
        </p:spPr>
        <p:txBody>
          <a:bodyPr wrap="square">
            <a:spAutoFit/>
          </a:bodyPr>
          <a:lstStyle/>
          <a:p>
            <a:pPr algn="just"/>
            <a:endParaRPr lang="en-US" sz="2400" dirty="0">
              <a:solidFill>
                <a:schemeClr val="bg1"/>
              </a:solidFill>
            </a:endParaRPr>
          </a:p>
          <a:p>
            <a:pPr algn="just"/>
            <a:r>
              <a:rPr lang="en-US" sz="2400" dirty="0">
                <a:solidFill>
                  <a:schemeClr val="bg1"/>
                </a:solidFill>
              </a:rPr>
              <a:t>- Gasoline engines: Use carburetors or fuel injectors to mix air and fuel.</a:t>
            </a:r>
          </a:p>
          <a:p>
            <a:pPr algn="just"/>
            <a:r>
              <a:rPr lang="en-US" sz="2400" dirty="0">
                <a:solidFill>
                  <a:schemeClr val="bg1"/>
                </a:solidFill>
              </a:rPr>
              <a:t>- Diesel engines: Rely on direct fuel injection, eliminating the need for a carburetor.</a:t>
            </a:r>
          </a:p>
        </p:txBody>
      </p:sp>
      <p:pic>
        <p:nvPicPr>
          <p:cNvPr id="10" name="Picture 9" descr="A diagram of a car engine&#10;&#10;Description automatically generated">
            <a:extLst>
              <a:ext uri="{FF2B5EF4-FFF2-40B4-BE49-F238E27FC236}">
                <a16:creationId xmlns:a16="http://schemas.microsoft.com/office/drawing/2014/main" id="{DB50A71C-74A7-F676-7A80-74D5889CC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272" y="2127516"/>
            <a:ext cx="5337455" cy="4269964"/>
          </a:xfrm>
          <a:prstGeom prst="rect">
            <a:avLst/>
          </a:prstGeom>
        </p:spPr>
      </p:pic>
    </p:spTree>
    <p:extLst>
      <p:ext uri="{BB962C8B-B14F-4D97-AF65-F5344CB8AC3E}">
        <p14:creationId xmlns:p14="http://schemas.microsoft.com/office/powerpoint/2010/main" val="114770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65EA9-AA20-C2BB-EE69-BB2192542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BD57F-8CEA-A145-D8F5-9DFC27C4153A}"/>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8" name="TextBox 7">
            <a:extLst>
              <a:ext uri="{FF2B5EF4-FFF2-40B4-BE49-F238E27FC236}">
                <a16:creationId xmlns:a16="http://schemas.microsoft.com/office/drawing/2014/main" id="{C3C5AE67-AEAB-F85C-B20F-441011ACA4B8}"/>
              </a:ext>
            </a:extLst>
          </p:cNvPr>
          <p:cNvSpPr txBox="1"/>
          <p:nvPr/>
        </p:nvSpPr>
        <p:spPr>
          <a:xfrm>
            <a:off x="230332" y="640397"/>
            <a:ext cx="11731336" cy="830997"/>
          </a:xfrm>
          <a:prstGeom prst="rect">
            <a:avLst/>
          </a:prstGeom>
          <a:noFill/>
        </p:spPr>
        <p:txBody>
          <a:bodyPr wrap="square">
            <a:spAutoFit/>
          </a:bodyPr>
          <a:lstStyle/>
          <a:p>
            <a:pPr algn="just"/>
            <a:endParaRPr lang="en-US" sz="2400" dirty="0">
              <a:solidFill>
                <a:schemeClr val="bg1"/>
              </a:solidFill>
            </a:endParaRPr>
          </a:p>
          <a:p>
            <a:pPr algn="ctr"/>
            <a:r>
              <a:rPr lang="en-US" sz="2400" dirty="0">
                <a:solidFill>
                  <a:schemeClr val="bg1"/>
                </a:solidFill>
              </a:rPr>
              <a:t>Arrangements </a:t>
            </a:r>
          </a:p>
        </p:txBody>
      </p:sp>
      <p:pic>
        <p:nvPicPr>
          <p:cNvPr id="3" name="Picture 6" descr="http://static.ddmcdn.com/gif/engine-flat-4.gif">
            <a:extLst>
              <a:ext uri="{FF2B5EF4-FFF2-40B4-BE49-F238E27FC236}">
                <a16:creationId xmlns:a16="http://schemas.microsoft.com/office/drawing/2014/main" id="{53A5862E-A1BB-D10E-129D-10DC49C93F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30783" y="1617364"/>
            <a:ext cx="3357006" cy="25177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ktodd.webspace.virginmedia.com/animations/RR%20Crecy%20twin%201.gif">
            <a:extLst>
              <a:ext uri="{FF2B5EF4-FFF2-40B4-BE49-F238E27FC236}">
                <a16:creationId xmlns:a16="http://schemas.microsoft.com/office/drawing/2014/main" id="{5B4899F9-D884-1C57-8F63-194E6361AFE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30783" y="4439920"/>
            <a:ext cx="3400034" cy="20752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xorl.files.wordpress.com/2011/03/img11.gif">
            <a:extLst>
              <a:ext uri="{FF2B5EF4-FFF2-40B4-BE49-F238E27FC236}">
                <a16:creationId xmlns:a16="http://schemas.microsoft.com/office/drawing/2014/main" id="{BD26FE09-3AE6-532E-F677-10E7AB7E8F6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04211" y="2334579"/>
            <a:ext cx="5086728" cy="360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239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CA6A2-0FDF-6E1B-438F-FA942F4B07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182EB5-50E5-FC82-B308-3AB7DF2A24D6}"/>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8" name="TextBox 7">
            <a:extLst>
              <a:ext uri="{FF2B5EF4-FFF2-40B4-BE49-F238E27FC236}">
                <a16:creationId xmlns:a16="http://schemas.microsoft.com/office/drawing/2014/main" id="{6AFFE0EC-6551-6F68-B014-E014B163A8FA}"/>
              </a:ext>
            </a:extLst>
          </p:cNvPr>
          <p:cNvSpPr txBox="1"/>
          <p:nvPr/>
        </p:nvSpPr>
        <p:spPr>
          <a:xfrm>
            <a:off x="230332" y="640397"/>
            <a:ext cx="11731336" cy="830997"/>
          </a:xfrm>
          <a:prstGeom prst="rect">
            <a:avLst/>
          </a:prstGeom>
          <a:noFill/>
        </p:spPr>
        <p:txBody>
          <a:bodyPr wrap="square">
            <a:spAutoFit/>
          </a:bodyPr>
          <a:lstStyle/>
          <a:p>
            <a:pPr algn="just"/>
            <a:endParaRPr lang="en-US" sz="2400" dirty="0">
              <a:solidFill>
                <a:schemeClr val="bg1"/>
              </a:solidFill>
            </a:endParaRPr>
          </a:p>
          <a:p>
            <a:pPr algn="ctr"/>
            <a:r>
              <a:rPr lang="en-US" sz="2400" dirty="0">
                <a:solidFill>
                  <a:schemeClr val="bg1"/>
                </a:solidFill>
              </a:rPr>
              <a:t>Compression Ratio (CR) </a:t>
            </a:r>
          </a:p>
        </p:txBody>
      </p:sp>
      <mc:AlternateContent xmlns:mc="http://schemas.openxmlformats.org/markup-compatibility/2006">
        <mc:Choice xmlns:a14="http://schemas.microsoft.com/office/drawing/2010/main" Requires="a14">
          <p:sp>
            <p:nvSpPr>
              <p:cNvPr id="6" name="Content Placeholder 2">
                <a:extLst>
                  <a:ext uri="{FF2B5EF4-FFF2-40B4-BE49-F238E27FC236}">
                    <a16:creationId xmlns:a16="http://schemas.microsoft.com/office/drawing/2014/main" id="{BD204F9B-FFDE-3414-507F-E1A01A5658B2}"/>
                  </a:ext>
                </a:extLst>
              </p:cNvPr>
              <p:cNvSpPr txBox="1">
                <a:spLocks/>
              </p:cNvSpPr>
              <p:nvPr/>
            </p:nvSpPr>
            <p:spPr>
              <a:xfrm>
                <a:off x="1089659" y="1471393"/>
                <a:ext cx="10124379" cy="52343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n-US" sz="2400" dirty="0">
                  <a:solidFill>
                    <a:schemeClr val="bg1"/>
                  </a:solidFill>
                  <a:latin typeface="LM Roman 10" panose="00000500000000000000" pitchFamily="50" charset="0"/>
                </a:endParaRPr>
              </a:p>
              <a:p>
                <a:pPr algn="just"/>
                <a:r>
                  <a:rPr lang="en-US" sz="2400" dirty="0">
                    <a:solidFill>
                      <a:schemeClr val="bg1"/>
                    </a:solidFill>
                    <a:latin typeface="LM Roman 10" panose="00000500000000000000" pitchFamily="50" charset="0"/>
                  </a:rPr>
                  <a:t>b= inside cylinder diameter/ the diameter of the piston</a:t>
                </a:r>
              </a:p>
              <a:p>
                <a:pPr algn="just"/>
                <a:r>
                  <a:rPr lang="en-US" sz="2400" dirty="0">
                    <a:solidFill>
                      <a:schemeClr val="bg1"/>
                    </a:solidFill>
                    <a:latin typeface="LM Roman 10" panose="00000500000000000000" pitchFamily="50" charset="0"/>
                  </a:rPr>
                  <a:t>s= piston swept area through rotation of crankshaft by 180 degrees (length)</a:t>
                </a:r>
              </a:p>
              <a:p>
                <a:pPr algn="just"/>
                <a14:m>
                  <m:oMath xmlns:m="http://schemas.openxmlformats.org/officeDocument/2006/math">
                    <m:sSub>
                      <m:sSubPr>
                        <m:ctrlPr>
                          <a:rPr lang="pt-BR" sz="2400" i="1">
                            <a:solidFill>
                              <a:schemeClr val="bg1"/>
                            </a:solidFill>
                            <a:latin typeface="Cambria Math" panose="02040503050406030204" pitchFamily="18" charset="0"/>
                          </a:rPr>
                        </m:ctrlPr>
                      </m:sSubPr>
                      <m:e>
                        <m:r>
                          <a:rPr lang="en-US" sz="2400" i="1">
                            <a:solidFill>
                              <a:schemeClr val="bg1"/>
                            </a:solidFill>
                            <a:latin typeface="Cambria Math"/>
                          </a:rPr>
                          <m:t>𝑉</m:t>
                        </m:r>
                      </m:e>
                      <m:sub>
                        <m:r>
                          <a:rPr lang="en-US" sz="2400" i="1">
                            <a:solidFill>
                              <a:schemeClr val="bg1"/>
                            </a:solidFill>
                            <a:latin typeface="Cambria Math"/>
                          </a:rPr>
                          <m:t>𝑐</m:t>
                        </m:r>
                      </m:sub>
                    </m:sSub>
                  </m:oMath>
                </a14:m>
                <a:r>
                  <a:rPr lang="en-US" sz="2400" dirty="0">
                    <a:solidFill>
                      <a:schemeClr val="bg1"/>
                    </a:solidFill>
                    <a:latin typeface="LM Roman 10" panose="00000500000000000000" pitchFamily="50" charset="0"/>
                  </a:rPr>
                  <a:t>= clearance volume (Minimum volume of the space at the end of the compression stroke, when the piston is at the top dead center).</a:t>
                </a:r>
              </a:p>
              <a:p>
                <a:pPr algn="just"/>
                <a:endParaRPr lang="en-US" sz="2400" dirty="0">
                  <a:solidFill>
                    <a:schemeClr val="bg1"/>
                  </a:solidFill>
                  <a:latin typeface="LM Roman 10" panose="00000500000000000000" pitchFamily="50" charset="0"/>
                </a:endParaRPr>
              </a:p>
              <a:p>
                <a:pPr algn="just"/>
                <a14:m>
                  <m:oMath xmlns:m="http://schemas.openxmlformats.org/officeDocument/2006/math">
                    <m:r>
                      <a:rPr lang="en-US" sz="2400" b="1" i="1" dirty="0">
                        <a:solidFill>
                          <a:schemeClr val="bg1"/>
                        </a:solidFill>
                        <a:latin typeface="Cambria Math"/>
                      </a:rPr>
                      <m:t>𝑪𝑹</m:t>
                    </m:r>
                    <m:r>
                      <a:rPr lang="en-US" sz="2400" b="1" i="1" dirty="0">
                        <a:solidFill>
                          <a:schemeClr val="bg1"/>
                        </a:solidFill>
                        <a:latin typeface="Cambria Math"/>
                      </a:rPr>
                      <m:t>=</m:t>
                    </m:r>
                    <m:f>
                      <m:fPr>
                        <m:ctrlPr>
                          <a:rPr lang="en-US" sz="2400" b="1" i="1" dirty="0">
                            <a:solidFill>
                              <a:schemeClr val="bg1"/>
                            </a:solidFill>
                            <a:latin typeface="Cambria Math" panose="02040503050406030204" pitchFamily="18" charset="0"/>
                          </a:rPr>
                        </m:ctrlPr>
                      </m:fPr>
                      <m:num>
                        <m:f>
                          <m:fPr>
                            <m:ctrlPr>
                              <a:rPr lang="en-US" sz="2400" b="1" i="1">
                                <a:solidFill>
                                  <a:schemeClr val="bg1"/>
                                </a:solidFill>
                                <a:latin typeface="Cambria Math" panose="02040503050406030204" pitchFamily="18" charset="0"/>
                              </a:rPr>
                            </m:ctrlPr>
                          </m:fPr>
                          <m:num>
                            <m:r>
                              <a:rPr lang="el-GR" sz="2400" b="1" i="1">
                                <a:solidFill>
                                  <a:schemeClr val="bg1"/>
                                </a:solidFill>
                                <a:latin typeface="Cambria Math"/>
                              </a:rPr>
                              <m:t>𝝅</m:t>
                            </m:r>
                          </m:num>
                          <m:den>
                            <m:r>
                              <a:rPr lang="en-US" sz="2400" b="1" i="1">
                                <a:solidFill>
                                  <a:schemeClr val="bg1"/>
                                </a:solidFill>
                                <a:latin typeface="Cambria Math"/>
                              </a:rPr>
                              <m:t>𝟒</m:t>
                            </m:r>
                          </m:den>
                        </m:f>
                        <m:sSup>
                          <m:sSupPr>
                            <m:ctrlPr>
                              <a:rPr lang="en-US" sz="2400" b="1" i="1">
                                <a:solidFill>
                                  <a:schemeClr val="bg1"/>
                                </a:solidFill>
                                <a:latin typeface="Cambria Math" panose="02040503050406030204" pitchFamily="18" charset="0"/>
                              </a:rPr>
                            </m:ctrlPr>
                          </m:sSupPr>
                          <m:e>
                            <m:r>
                              <a:rPr lang="en-US" sz="2400" b="1" i="1" smtClean="0">
                                <a:solidFill>
                                  <a:schemeClr val="bg1"/>
                                </a:solidFill>
                                <a:latin typeface="Cambria Math"/>
                              </a:rPr>
                              <m:t>𝒃</m:t>
                            </m:r>
                          </m:e>
                          <m:sup>
                            <m:r>
                              <a:rPr lang="en-US" sz="2400" b="1" i="1">
                                <a:solidFill>
                                  <a:schemeClr val="bg1"/>
                                </a:solidFill>
                                <a:latin typeface="Cambria Math"/>
                              </a:rPr>
                              <m:t>𝟐</m:t>
                            </m:r>
                          </m:sup>
                        </m:sSup>
                        <m:r>
                          <a:rPr lang="en-US" sz="2400" b="1" i="1" smtClean="0">
                            <a:solidFill>
                              <a:schemeClr val="bg1"/>
                            </a:solidFill>
                            <a:latin typeface="Cambria Math"/>
                          </a:rPr>
                          <m:t>𝒔</m:t>
                        </m:r>
                        <m:r>
                          <a:rPr lang="en-US" sz="2400" b="1" i="1">
                            <a:solidFill>
                              <a:schemeClr val="bg1"/>
                            </a:solidFill>
                            <a:latin typeface="Cambria Math"/>
                          </a:rPr>
                          <m:t>+</m:t>
                        </m:r>
                        <m:sSub>
                          <m:sSubPr>
                            <m:ctrlPr>
                              <a:rPr lang="pt-BR" sz="2400" b="1" i="1">
                                <a:solidFill>
                                  <a:schemeClr val="bg1"/>
                                </a:solidFill>
                                <a:latin typeface="Cambria Math" panose="02040503050406030204" pitchFamily="18" charset="0"/>
                              </a:rPr>
                            </m:ctrlPr>
                          </m:sSubPr>
                          <m:e>
                            <m:r>
                              <a:rPr lang="en-US" sz="2400" b="1" i="1">
                                <a:solidFill>
                                  <a:schemeClr val="bg1"/>
                                </a:solidFill>
                                <a:latin typeface="Cambria Math"/>
                              </a:rPr>
                              <m:t>𝑽</m:t>
                            </m:r>
                          </m:e>
                          <m:sub>
                            <m:r>
                              <a:rPr lang="en-US" sz="2400" b="1" i="1">
                                <a:solidFill>
                                  <a:schemeClr val="bg1"/>
                                </a:solidFill>
                                <a:latin typeface="Cambria Math"/>
                              </a:rPr>
                              <m:t>𝒄</m:t>
                            </m:r>
                          </m:sub>
                        </m:sSub>
                      </m:num>
                      <m:den>
                        <m:sSub>
                          <m:sSubPr>
                            <m:ctrlPr>
                              <a:rPr lang="pt-BR" sz="2400" b="1" i="1">
                                <a:solidFill>
                                  <a:schemeClr val="bg1"/>
                                </a:solidFill>
                                <a:latin typeface="Cambria Math" panose="02040503050406030204" pitchFamily="18" charset="0"/>
                              </a:rPr>
                            </m:ctrlPr>
                          </m:sSubPr>
                          <m:e>
                            <m:r>
                              <a:rPr lang="en-US" sz="2400" b="1" i="1">
                                <a:solidFill>
                                  <a:schemeClr val="bg1"/>
                                </a:solidFill>
                                <a:latin typeface="Cambria Math"/>
                              </a:rPr>
                              <m:t>𝑽</m:t>
                            </m:r>
                          </m:e>
                          <m:sub>
                            <m:r>
                              <a:rPr lang="en-US" sz="2400" b="1" i="1">
                                <a:solidFill>
                                  <a:schemeClr val="bg1"/>
                                </a:solidFill>
                                <a:latin typeface="Cambria Math"/>
                              </a:rPr>
                              <m:t>𝒄</m:t>
                            </m:r>
                          </m:sub>
                        </m:sSub>
                      </m:den>
                    </m:f>
                  </m:oMath>
                </a14:m>
                <a:endParaRPr lang="en-US" sz="2400" b="1" dirty="0">
                  <a:solidFill>
                    <a:schemeClr val="bg1"/>
                  </a:solidFill>
                  <a:latin typeface="LM Roman 10" panose="00000500000000000000" pitchFamily="50" charset="0"/>
                </a:endParaRPr>
              </a:p>
              <a:p>
                <a:pPr algn="just"/>
                <a:r>
                  <a:rPr lang="en-US" sz="2400" dirty="0">
                    <a:solidFill>
                      <a:schemeClr val="bg1"/>
                    </a:solidFill>
                    <a:latin typeface="LM Roman 10" panose="00000500000000000000" pitchFamily="50" charset="0"/>
                  </a:rPr>
                  <a:t>For example:  </a:t>
                </a:r>
              </a:p>
              <a:p>
                <a:pPr algn="just"/>
                <a:r>
                  <a:rPr lang="en-US" sz="2400" dirty="0">
                    <a:solidFill>
                      <a:schemeClr val="bg1"/>
                    </a:solidFill>
                    <a:latin typeface="LM Roman 10" panose="00000500000000000000" pitchFamily="50" charset="0"/>
                  </a:rPr>
                  <a:t>Motor bike 14:1</a:t>
                </a:r>
              </a:p>
              <a:p>
                <a:pPr algn="just"/>
                <a:r>
                  <a:rPr lang="en-US" sz="2400" dirty="0">
                    <a:solidFill>
                      <a:schemeClr val="bg1"/>
                    </a:solidFill>
                    <a:latin typeface="LM Roman 10" panose="00000500000000000000" pitchFamily="50" charset="0"/>
                  </a:rPr>
                  <a:t>Diesel engine 22:1</a:t>
                </a:r>
              </a:p>
              <a:p>
                <a:pPr algn="just"/>
                <a:endParaRPr lang="en-US" sz="2400" dirty="0">
                  <a:solidFill>
                    <a:schemeClr val="bg1"/>
                  </a:solidFill>
                </a:endParaRPr>
              </a:p>
              <a:p>
                <a:pPr algn="just"/>
                <a:endParaRPr lang="en-US" sz="2400" dirty="0">
                  <a:solidFill>
                    <a:schemeClr val="bg1"/>
                  </a:solidFill>
                </a:endParaRPr>
              </a:p>
            </p:txBody>
          </p:sp>
        </mc:Choice>
        <mc:Fallback>
          <p:sp>
            <p:nvSpPr>
              <p:cNvPr id="6" name="Content Placeholder 2">
                <a:extLst>
                  <a:ext uri="{FF2B5EF4-FFF2-40B4-BE49-F238E27FC236}">
                    <a16:creationId xmlns:a16="http://schemas.microsoft.com/office/drawing/2014/main" id="{BD204F9B-FFDE-3414-507F-E1A01A5658B2}"/>
                  </a:ext>
                </a:extLst>
              </p:cNvPr>
              <p:cNvSpPr txBox="1">
                <a:spLocks noRot="1" noChangeAspect="1" noMove="1" noResize="1" noEditPoints="1" noAdjustHandles="1" noChangeArrowheads="1" noChangeShapeType="1" noTextEdit="1"/>
              </p:cNvSpPr>
              <p:nvPr/>
            </p:nvSpPr>
            <p:spPr>
              <a:xfrm>
                <a:off x="1089659" y="1471393"/>
                <a:ext cx="10124379" cy="5234385"/>
              </a:xfrm>
              <a:prstGeom prst="rect">
                <a:avLst/>
              </a:prstGeom>
              <a:blipFill>
                <a:blip r:embed="rId2"/>
                <a:stretch>
                  <a:fillRect l="-751" r="-876"/>
                </a:stretch>
              </a:blipFill>
            </p:spPr>
            <p:txBody>
              <a:bodyPr/>
              <a:lstStyle/>
              <a:p>
                <a:r>
                  <a:rPr lang="en-US">
                    <a:noFill/>
                  </a:rPr>
                  <a:t> </a:t>
                </a:r>
              </a:p>
            </p:txBody>
          </p:sp>
        </mc:Fallback>
      </mc:AlternateContent>
      <p:pic>
        <p:nvPicPr>
          <p:cNvPr id="7" name="Picture 2" descr="C:\Users\SONY\Desktop\qq.png">
            <a:extLst>
              <a:ext uri="{FF2B5EF4-FFF2-40B4-BE49-F238E27FC236}">
                <a16:creationId xmlns:a16="http://schemas.microsoft.com/office/drawing/2014/main" id="{372EDF77-222E-BB14-D47E-B86EF1E2A1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612" y="3798034"/>
            <a:ext cx="3485427" cy="28340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red object with a red handle&#10;&#10;Description automatically generated">
            <a:extLst>
              <a:ext uri="{FF2B5EF4-FFF2-40B4-BE49-F238E27FC236}">
                <a16:creationId xmlns:a16="http://schemas.microsoft.com/office/drawing/2014/main" id="{6FF41862-E1A9-8325-EA54-0E0041FB5CB1}"/>
              </a:ext>
            </a:extLst>
          </p:cNvPr>
          <p:cNvPicPr>
            <a:picLocks noChangeAspect="1"/>
          </p:cNvPicPr>
          <p:nvPr/>
        </p:nvPicPr>
        <p:blipFill>
          <a:blip r:embed="rId4">
            <a:extLst>
              <a:ext uri="{28A0092B-C50C-407E-A947-70E740481C1C}">
                <a14:useLocalDpi xmlns:a14="http://schemas.microsoft.com/office/drawing/2010/main" val="0"/>
              </a:ext>
            </a:extLst>
          </a:blip>
          <a:srcRect l="22137" t="30248" r="16563" b="17901"/>
          <a:stretch/>
        </p:blipFill>
        <p:spPr>
          <a:xfrm>
            <a:off x="4463389" y="4323340"/>
            <a:ext cx="2802479" cy="1783396"/>
          </a:xfrm>
          <a:prstGeom prst="rect">
            <a:avLst/>
          </a:prstGeom>
        </p:spPr>
      </p:pic>
    </p:spTree>
    <p:extLst>
      <p:ext uri="{BB962C8B-B14F-4D97-AF65-F5344CB8AC3E}">
        <p14:creationId xmlns:p14="http://schemas.microsoft.com/office/powerpoint/2010/main" val="3832672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62561-8CD4-7E51-6140-ACD94F9010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ACBFC9-0E16-016B-58E6-E9BE09836C7D}"/>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a:t>
            </a:r>
          </a:p>
        </p:txBody>
      </p:sp>
      <p:sp>
        <p:nvSpPr>
          <p:cNvPr id="3" name="Text Placeholder 2">
            <a:extLst>
              <a:ext uri="{FF2B5EF4-FFF2-40B4-BE49-F238E27FC236}">
                <a16:creationId xmlns:a16="http://schemas.microsoft.com/office/drawing/2014/main" id="{23ED62F7-D8B2-579F-4DF2-53519AE26CFC}"/>
              </a:ext>
            </a:extLst>
          </p:cNvPr>
          <p:cNvSpPr>
            <a:spLocks noGrp="1"/>
          </p:cNvSpPr>
          <p:nvPr>
            <p:ph type="body"/>
          </p:nvPr>
        </p:nvSpPr>
        <p:spPr>
          <a:xfrm>
            <a:off x="188005" y="1978840"/>
            <a:ext cx="11815990" cy="3977280"/>
          </a:xfrm>
        </p:spPr>
        <p:txBody>
          <a:bodyPr>
            <a:noAutofit/>
          </a:bodyPr>
          <a:lstStyle/>
          <a:p>
            <a:pPr algn="just"/>
            <a:endParaRPr lang="en-US" sz="2400" dirty="0">
              <a:solidFill>
                <a:schemeClr val="bg1"/>
              </a:solidFill>
            </a:endParaRPr>
          </a:p>
          <a:p>
            <a:pPr algn="just"/>
            <a:r>
              <a:rPr lang="en-US" sz="2800" dirty="0">
                <a:solidFill>
                  <a:schemeClr val="bg1"/>
                </a:solidFill>
              </a:rPr>
              <a:t>Any machine/device which converts </a:t>
            </a:r>
            <a:r>
              <a:rPr lang="en-US" sz="2800" u="sng" dirty="0">
                <a:solidFill>
                  <a:schemeClr val="bg1"/>
                </a:solidFill>
              </a:rPr>
              <a:t>variable forms of energy</a:t>
            </a:r>
            <a:r>
              <a:rPr lang="en-US" sz="2800" dirty="0">
                <a:solidFill>
                  <a:schemeClr val="bg1"/>
                </a:solidFill>
              </a:rPr>
              <a:t> into </a:t>
            </a:r>
            <a:r>
              <a:rPr lang="en-US" sz="2800" u="sng" dirty="0">
                <a:solidFill>
                  <a:schemeClr val="bg1"/>
                </a:solidFill>
              </a:rPr>
              <a:t>mechanical energy</a:t>
            </a:r>
            <a:r>
              <a:rPr lang="en-US" sz="2800" dirty="0">
                <a:solidFill>
                  <a:schemeClr val="bg1"/>
                </a:solidFill>
              </a:rPr>
              <a:t>.</a:t>
            </a:r>
          </a:p>
          <a:p>
            <a:pPr algn="just"/>
            <a:endParaRPr lang="en-US" sz="2800" dirty="0">
              <a:solidFill>
                <a:schemeClr val="bg1"/>
              </a:solidFill>
            </a:endParaRPr>
          </a:p>
          <a:p>
            <a:pPr marL="457200" indent="-457200" algn="just">
              <a:buFont typeface="Arial" panose="020B0604020202020204" pitchFamily="34" charset="0"/>
              <a:buChar char="•"/>
            </a:pPr>
            <a:r>
              <a:rPr lang="en-US" sz="2800" dirty="0">
                <a:solidFill>
                  <a:schemeClr val="bg1"/>
                </a:solidFill>
              </a:rPr>
              <a:t>One of the most common example is an Internal Combustion Engine. </a:t>
            </a:r>
          </a:p>
          <a:p>
            <a:pPr algn="just"/>
            <a:endParaRPr lang="en-US" sz="2800" dirty="0">
              <a:solidFill>
                <a:schemeClr val="bg1"/>
              </a:solidFill>
            </a:endParaRPr>
          </a:p>
          <a:p>
            <a:pPr marL="457200" indent="-457200" algn="just">
              <a:buFont typeface="Arial" panose="020B0604020202020204" pitchFamily="34" charset="0"/>
              <a:buChar char="•"/>
            </a:pPr>
            <a:r>
              <a:rPr lang="en-US" sz="2800" dirty="0">
                <a:solidFill>
                  <a:schemeClr val="bg1"/>
                </a:solidFill>
              </a:rPr>
              <a:t>Electric motors: How do they work? </a:t>
            </a:r>
          </a:p>
          <a:p>
            <a:pPr algn="just"/>
            <a:endParaRPr lang="en-US" sz="2800" dirty="0">
              <a:solidFill>
                <a:schemeClr val="bg1"/>
              </a:solidFill>
            </a:endParaRPr>
          </a:p>
          <a:p>
            <a:pPr marL="457200" indent="-457200" algn="just">
              <a:buFont typeface="Arial" panose="020B0604020202020204" pitchFamily="34" charset="0"/>
              <a:buChar char="•"/>
            </a:pPr>
            <a:r>
              <a:rPr lang="en-US" sz="2800" dirty="0">
                <a:solidFill>
                  <a:schemeClr val="bg1"/>
                </a:solidFill>
              </a:rPr>
              <a:t>Turbines (Water, wind and gaseous resources).</a:t>
            </a:r>
          </a:p>
          <a:p>
            <a:pPr marL="457200" indent="-457200" algn="just">
              <a:buFont typeface="Arial" panose="020B0604020202020204" pitchFamily="34" charset="0"/>
              <a:buChar char="•"/>
            </a:pPr>
            <a:endParaRPr lang="en-US" sz="2800" dirty="0">
              <a:solidFill>
                <a:schemeClr val="bg1"/>
              </a:solidFill>
            </a:endParaRPr>
          </a:p>
          <a:p>
            <a:pPr algn="just"/>
            <a:r>
              <a:rPr lang="en-US" sz="2800" dirty="0">
                <a:solidFill>
                  <a:schemeClr val="bg1"/>
                </a:solidFill>
              </a:rPr>
              <a:t>How do you think the jet engines work? </a:t>
            </a:r>
          </a:p>
          <a:p>
            <a:pPr algn="just"/>
            <a:endParaRPr lang="en-US" sz="2800" dirty="0">
              <a:solidFill>
                <a:schemeClr val="bg1"/>
              </a:solidFill>
            </a:endParaRPr>
          </a:p>
          <a:p>
            <a:pPr algn="just"/>
            <a:endParaRPr lang="en-US" sz="2800" dirty="0">
              <a:solidFill>
                <a:schemeClr val="bg1"/>
              </a:solidFill>
            </a:endParaRPr>
          </a:p>
        </p:txBody>
      </p:sp>
      <p:pic>
        <p:nvPicPr>
          <p:cNvPr id="4" name="Google Shape;412;p4">
            <a:extLst>
              <a:ext uri="{FF2B5EF4-FFF2-40B4-BE49-F238E27FC236}">
                <a16:creationId xmlns:a16="http://schemas.microsoft.com/office/drawing/2014/main" id="{B54F78B4-7269-5152-D047-E4A3F202840A}"/>
              </a:ext>
            </a:extLst>
          </p:cNvPr>
          <p:cNvPicPr preferRelativeResize="0"/>
          <p:nvPr/>
        </p:nvPicPr>
        <p:blipFill rotWithShape="1">
          <a:blip r:embed="rId2">
            <a:alphaModFix/>
          </a:blip>
          <a:srcRect/>
          <a:stretch/>
        </p:blipFill>
        <p:spPr>
          <a:xfrm>
            <a:off x="9272440" y="3429000"/>
            <a:ext cx="2350600" cy="3087704"/>
          </a:xfrm>
          <a:prstGeom prst="rect">
            <a:avLst/>
          </a:prstGeom>
          <a:noFill/>
          <a:ln>
            <a:noFill/>
          </a:ln>
        </p:spPr>
      </p:pic>
    </p:spTree>
    <p:extLst>
      <p:ext uri="{BB962C8B-B14F-4D97-AF65-F5344CB8AC3E}">
        <p14:creationId xmlns:p14="http://schemas.microsoft.com/office/powerpoint/2010/main" val="1021020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1732-D4A9-6622-708E-2F1101C98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88B46-7D13-6A7B-91AE-BA781358EB55}"/>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3" name="Text Placeholder 2">
            <a:extLst>
              <a:ext uri="{FF2B5EF4-FFF2-40B4-BE49-F238E27FC236}">
                <a16:creationId xmlns:a16="http://schemas.microsoft.com/office/drawing/2014/main" id="{C8C52DAF-1826-FAF8-42A9-F40143C2AF95}"/>
              </a:ext>
            </a:extLst>
          </p:cNvPr>
          <p:cNvSpPr>
            <a:spLocks noGrp="1"/>
          </p:cNvSpPr>
          <p:nvPr>
            <p:ph type="body"/>
          </p:nvPr>
        </p:nvSpPr>
        <p:spPr>
          <a:xfrm>
            <a:off x="188005" y="1978840"/>
            <a:ext cx="11815990" cy="3977280"/>
          </a:xfrm>
        </p:spPr>
        <p:txBody>
          <a:bodyPr>
            <a:noAutofit/>
          </a:bodyPr>
          <a:lstStyle/>
          <a:p>
            <a:pPr algn="just"/>
            <a:endParaRPr lang="en-US" sz="2400" dirty="0">
              <a:solidFill>
                <a:schemeClr val="bg1"/>
              </a:solidFill>
            </a:endParaRPr>
          </a:p>
          <a:p>
            <a:pPr marL="457200" indent="-457200" algn="just">
              <a:buFont typeface="Arial" panose="020B0604020202020204" pitchFamily="34" charset="0"/>
              <a:buChar char="•"/>
            </a:pPr>
            <a:r>
              <a:rPr lang="en-US" sz="2800" dirty="0">
                <a:solidFill>
                  <a:schemeClr val="bg1"/>
                </a:solidFill>
              </a:rPr>
              <a:t>Internal and External Combustion. Difference? </a:t>
            </a:r>
          </a:p>
          <a:p>
            <a:pPr marL="457200" indent="-457200" algn="just">
              <a:buFont typeface="Arial" panose="020B0604020202020204" pitchFamily="34" charset="0"/>
              <a:buChar char="•"/>
            </a:pPr>
            <a:endParaRPr lang="en-US" sz="2800" dirty="0">
              <a:solidFill>
                <a:schemeClr val="bg1"/>
              </a:solidFill>
            </a:endParaRPr>
          </a:p>
          <a:p>
            <a:pPr marL="457200" indent="-457200" algn="just">
              <a:buFont typeface="Arial" panose="020B0604020202020204" pitchFamily="34" charset="0"/>
              <a:buChar char="•"/>
            </a:pPr>
            <a:r>
              <a:rPr lang="en-US" sz="2800" dirty="0">
                <a:solidFill>
                  <a:schemeClr val="bg1"/>
                </a:solidFill>
              </a:rPr>
              <a:t>Types of Internal Combustion Engines : Reciprocating and Rotary </a:t>
            </a:r>
          </a:p>
          <a:p>
            <a:pPr marL="457200" indent="-457200" algn="just">
              <a:buFont typeface="Arial" panose="020B0604020202020204" pitchFamily="34" charset="0"/>
              <a:buChar char="•"/>
            </a:pPr>
            <a:endParaRPr lang="en-US" sz="2800" dirty="0">
              <a:solidFill>
                <a:schemeClr val="bg1"/>
              </a:solidFill>
            </a:endParaRPr>
          </a:p>
          <a:p>
            <a:pPr marL="514350" indent="-514350" algn="just">
              <a:buAutoNum type="alphaLcParenBoth"/>
            </a:pPr>
            <a:r>
              <a:rPr lang="en-US" sz="2800" dirty="0">
                <a:solidFill>
                  <a:schemeClr val="bg1"/>
                </a:solidFill>
              </a:rPr>
              <a:t>Gasoline or Spark Ignition (SI) </a:t>
            </a:r>
          </a:p>
          <a:p>
            <a:pPr algn="just"/>
            <a:r>
              <a:rPr lang="en-US" sz="2800" dirty="0">
                <a:solidFill>
                  <a:schemeClr val="bg1"/>
                </a:solidFill>
              </a:rPr>
              <a:t>	Four stroke versus Two stroke</a:t>
            </a:r>
          </a:p>
          <a:p>
            <a:pPr algn="just"/>
            <a:endParaRPr lang="en-US" sz="2800" dirty="0">
              <a:solidFill>
                <a:schemeClr val="bg1"/>
              </a:solidFill>
            </a:endParaRPr>
          </a:p>
          <a:p>
            <a:pPr algn="just"/>
            <a:r>
              <a:rPr lang="en-US" sz="2800" dirty="0">
                <a:solidFill>
                  <a:schemeClr val="bg1"/>
                </a:solidFill>
              </a:rPr>
              <a:t>(b) Diesel or Compression Ignition (CI)</a:t>
            </a:r>
          </a:p>
          <a:p>
            <a:pPr algn="just"/>
            <a:endParaRPr lang="en-US" sz="2800" dirty="0">
              <a:solidFill>
                <a:schemeClr val="bg1"/>
              </a:solidFill>
            </a:endParaRPr>
          </a:p>
          <a:p>
            <a:pPr algn="just"/>
            <a:r>
              <a:rPr lang="en-US" sz="2800" dirty="0">
                <a:solidFill>
                  <a:schemeClr val="bg1"/>
                </a:solidFill>
              </a:rPr>
              <a:t>(c) Wankel Engine</a:t>
            </a:r>
          </a:p>
          <a:p>
            <a:pPr marL="457200" indent="-457200" algn="just">
              <a:buFont typeface="Arial" panose="020B0604020202020204" pitchFamily="34" charset="0"/>
              <a:buChar char="•"/>
            </a:pPr>
            <a:endParaRPr lang="en-US" sz="2800" dirty="0">
              <a:solidFill>
                <a:schemeClr val="bg1"/>
              </a:solidFill>
            </a:endParaRPr>
          </a:p>
          <a:p>
            <a:pPr marL="457200" lvl="1" indent="-457200" algn="just">
              <a:buFont typeface="Arial" panose="020B0604020202020204" pitchFamily="34" charset="0"/>
              <a:buChar char="•"/>
            </a:pPr>
            <a:endParaRPr lang="en-US" sz="200" dirty="0">
              <a:solidFill>
                <a:schemeClr val="bg1"/>
              </a:solidFill>
            </a:endParaRPr>
          </a:p>
          <a:p>
            <a:pPr algn="just"/>
            <a:endParaRPr lang="en-US" sz="2800" dirty="0">
              <a:solidFill>
                <a:schemeClr val="bg1"/>
              </a:solidFill>
            </a:endParaRPr>
          </a:p>
        </p:txBody>
      </p:sp>
      <p:pic>
        <p:nvPicPr>
          <p:cNvPr id="4" name="Google Shape;412;p4">
            <a:extLst>
              <a:ext uri="{FF2B5EF4-FFF2-40B4-BE49-F238E27FC236}">
                <a16:creationId xmlns:a16="http://schemas.microsoft.com/office/drawing/2014/main" id="{827A146E-1E77-B453-23ED-FE168D9C77EF}"/>
              </a:ext>
            </a:extLst>
          </p:cNvPr>
          <p:cNvPicPr preferRelativeResize="0"/>
          <p:nvPr/>
        </p:nvPicPr>
        <p:blipFill rotWithShape="1">
          <a:blip r:embed="rId2">
            <a:alphaModFix/>
          </a:blip>
          <a:srcRect/>
          <a:stretch/>
        </p:blipFill>
        <p:spPr>
          <a:xfrm>
            <a:off x="5932940" y="3207143"/>
            <a:ext cx="2621780" cy="3357880"/>
          </a:xfrm>
          <a:prstGeom prst="rect">
            <a:avLst/>
          </a:prstGeom>
          <a:noFill/>
          <a:ln>
            <a:noFill/>
          </a:ln>
        </p:spPr>
      </p:pic>
      <p:pic>
        <p:nvPicPr>
          <p:cNvPr id="5" name="Google Shape;418;p4">
            <a:extLst>
              <a:ext uri="{FF2B5EF4-FFF2-40B4-BE49-F238E27FC236}">
                <a16:creationId xmlns:a16="http://schemas.microsoft.com/office/drawing/2014/main" id="{6CEBF0D3-91A5-7F80-3E92-B3A6D45EC9D3}"/>
              </a:ext>
            </a:extLst>
          </p:cNvPr>
          <p:cNvPicPr preferRelativeResize="0"/>
          <p:nvPr/>
        </p:nvPicPr>
        <p:blipFill rotWithShape="1">
          <a:blip r:embed="rId3">
            <a:alphaModFix/>
          </a:blip>
          <a:srcRect/>
          <a:stretch/>
        </p:blipFill>
        <p:spPr>
          <a:xfrm>
            <a:off x="8353415" y="3098125"/>
            <a:ext cx="1938575" cy="3433316"/>
          </a:xfrm>
          <a:prstGeom prst="rect">
            <a:avLst/>
          </a:prstGeom>
          <a:noFill/>
          <a:ln>
            <a:noFill/>
          </a:ln>
        </p:spPr>
      </p:pic>
      <p:pic>
        <p:nvPicPr>
          <p:cNvPr id="7" name="Picture 6" descr="Diagram of a car engine&#10;&#10;Description automatically generated">
            <a:extLst>
              <a:ext uri="{FF2B5EF4-FFF2-40B4-BE49-F238E27FC236}">
                <a16:creationId xmlns:a16="http://schemas.microsoft.com/office/drawing/2014/main" id="{5668D114-70EE-5834-1C5B-1A51B5C2A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4230" y="3673447"/>
            <a:ext cx="1712005" cy="2282673"/>
          </a:xfrm>
          <a:prstGeom prst="rect">
            <a:avLst/>
          </a:prstGeom>
        </p:spPr>
      </p:pic>
    </p:spTree>
    <p:extLst>
      <p:ext uri="{BB962C8B-B14F-4D97-AF65-F5344CB8AC3E}">
        <p14:creationId xmlns:p14="http://schemas.microsoft.com/office/powerpoint/2010/main" val="206820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6D786-6AAE-F7F1-A8E4-E1038D5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D2E76D-CFBC-77AA-A856-84B463B3487F}"/>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3" name="Text Placeholder 2">
            <a:extLst>
              <a:ext uri="{FF2B5EF4-FFF2-40B4-BE49-F238E27FC236}">
                <a16:creationId xmlns:a16="http://schemas.microsoft.com/office/drawing/2014/main" id="{ADDC7B4F-2A2A-7152-539F-EB2ABB5FF262}"/>
              </a:ext>
            </a:extLst>
          </p:cNvPr>
          <p:cNvSpPr>
            <a:spLocks noGrp="1"/>
          </p:cNvSpPr>
          <p:nvPr>
            <p:ph type="body"/>
          </p:nvPr>
        </p:nvSpPr>
        <p:spPr>
          <a:xfrm>
            <a:off x="188005" y="1650101"/>
            <a:ext cx="11815990" cy="3977280"/>
          </a:xfrm>
        </p:spPr>
        <p:txBody>
          <a:bodyPr>
            <a:noAutofit/>
          </a:bodyPr>
          <a:lstStyle/>
          <a:p>
            <a:pPr algn="just"/>
            <a:r>
              <a:rPr lang="en-US" sz="2800" u="sng" dirty="0">
                <a:solidFill>
                  <a:schemeClr val="bg1"/>
                </a:solidFill>
              </a:rPr>
              <a:t>Reciprocating Internal Combustion Engines – Thermodynamics </a:t>
            </a:r>
          </a:p>
          <a:p>
            <a:pPr algn="just"/>
            <a:endParaRPr lang="en-US" sz="2800" dirty="0">
              <a:solidFill>
                <a:schemeClr val="bg1"/>
              </a:solidFill>
            </a:endParaRPr>
          </a:p>
          <a:p>
            <a:pPr algn="just"/>
            <a:endParaRPr lang="en-US" sz="2800" dirty="0">
              <a:solidFill>
                <a:schemeClr val="bg1"/>
              </a:solidFill>
            </a:endParaRPr>
          </a:p>
          <a:p>
            <a:pPr marL="342900" indent="-342900" algn="just">
              <a:buFont typeface="Arial" panose="020B0604020202020204" pitchFamily="34" charset="0"/>
              <a:buChar char="•"/>
            </a:pPr>
            <a:r>
              <a:rPr lang="en-US" sz="2800" dirty="0">
                <a:solidFill>
                  <a:schemeClr val="bg1"/>
                </a:solidFill>
              </a:rPr>
              <a:t>Based on the </a:t>
            </a:r>
            <a:r>
              <a:rPr lang="en-US" sz="2800" u="sng" dirty="0">
                <a:solidFill>
                  <a:schemeClr val="bg1"/>
                </a:solidFill>
              </a:rPr>
              <a:t>Otto Cycle: </a:t>
            </a:r>
            <a:endParaRPr lang="en-US" sz="2800" dirty="0">
              <a:solidFill>
                <a:schemeClr val="bg1"/>
              </a:solidFill>
            </a:endParaRPr>
          </a:p>
          <a:p>
            <a:pPr marL="457200" lvl="1" indent="-457200" algn="just">
              <a:buFont typeface="Arial" panose="020B0604020202020204" pitchFamily="34" charset="0"/>
              <a:buChar char="•"/>
            </a:pPr>
            <a:endParaRPr lang="en-US" sz="2800" dirty="0">
              <a:solidFill>
                <a:schemeClr val="bg1"/>
              </a:solidFill>
            </a:endParaRPr>
          </a:p>
          <a:p>
            <a:pPr algn="just"/>
            <a:r>
              <a:rPr lang="en-US" sz="2800" dirty="0">
                <a:solidFill>
                  <a:schemeClr val="bg1"/>
                </a:solidFill>
              </a:rPr>
              <a:t>The main processes occurring in an Otto cycle are as follows:</a:t>
            </a:r>
          </a:p>
          <a:p>
            <a:pPr algn="just"/>
            <a:endParaRPr lang="en-US" sz="2800" dirty="0">
              <a:solidFill>
                <a:schemeClr val="bg1"/>
              </a:solidFill>
            </a:endParaRPr>
          </a:p>
          <a:p>
            <a:pPr algn="just"/>
            <a:r>
              <a:rPr lang="en-US" sz="2800" dirty="0">
                <a:solidFill>
                  <a:schemeClr val="bg1"/>
                </a:solidFill>
              </a:rPr>
              <a:t>• Isentropic (adiabatic) compression</a:t>
            </a:r>
          </a:p>
          <a:p>
            <a:pPr algn="just"/>
            <a:r>
              <a:rPr lang="en-US" sz="2800" dirty="0">
                <a:solidFill>
                  <a:schemeClr val="bg1"/>
                </a:solidFill>
              </a:rPr>
              <a:t>• Constant volume heat addition</a:t>
            </a:r>
          </a:p>
          <a:p>
            <a:pPr algn="just"/>
            <a:r>
              <a:rPr lang="en-US" sz="2800" dirty="0">
                <a:solidFill>
                  <a:schemeClr val="bg1"/>
                </a:solidFill>
              </a:rPr>
              <a:t>• Isentropic (adiabatic) expansion</a:t>
            </a:r>
          </a:p>
          <a:p>
            <a:pPr algn="just"/>
            <a:r>
              <a:rPr lang="en-US" sz="2800" dirty="0">
                <a:solidFill>
                  <a:schemeClr val="bg1"/>
                </a:solidFill>
              </a:rPr>
              <a:t>• Constant volume heat rejection</a:t>
            </a:r>
          </a:p>
        </p:txBody>
      </p:sp>
      <p:pic>
        <p:nvPicPr>
          <p:cNvPr id="5" name="Picture 4" descr="A diagram of a triangle&#10;&#10;Description automatically generated">
            <a:extLst>
              <a:ext uri="{FF2B5EF4-FFF2-40B4-BE49-F238E27FC236}">
                <a16:creationId xmlns:a16="http://schemas.microsoft.com/office/drawing/2014/main" id="{C6337DC6-57C4-F66C-3B3A-5DFE9DBF49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4020" y="3838250"/>
            <a:ext cx="2783840" cy="2739298"/>
          </a:xfrm>
          <a:prstGeom prst="rect">
            <a:avLst/>
          </a:prstGeom>
        </p:spPr>
      </p:pic>
    </p:spTree>
    <p:extLst>
      <p:ext uri="{BB962C8B-B14F-4D97-AF65-F5344CB8AC3E}">
        <p14:creationId xmlns:p14="http://schemas.microsoft.com/office/powerpoint/2010/main" val="321403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C69F3-AB09-5247-FF08-D0345B5D7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1CE9FC-490D-F1EC-00C2-3622AE694E05}"/>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3" name="Text Placeholder 2">
            <a:extLst>
              <a:ext uri="{FF2B5EF4-FFF2-40B4-BE49-F238E27FC236}">
                <a16:creationId xmlns:a16="http://schemas.microsoft.com/office/drawing/2014/main" id="{62E3AD5F-96CD-F469-89D8-D2B54D13102B}"/>
              </a:ext>
            </a:extLst>
          </p:cNvPr>
          <p:cNvSpPr>
            <a:spLocks noGrp="1"/>
          </p:cNvSpPr>
          <p:nvPr>
            <p:ph type="body"/>
          </p:nvPr>
        </p:nvSpPr>
        <p:spPr>
          <a:xfrm>
            <a:off x="188005" y="1091626"/>
            <a:ext cx="11815990" cy="3977280"/>
          </a:xfrm>
        </p:spPr>
        <p:txBody>
          <a:bodyPr>
            <a:noAutofit/>
          </a:bodyPr>
          <a:lstStyle/>
          <a:p>
            <a:pPr algn="just"/>
            <a:r>
              <a:rPr lang="en-US" sz="2400" u="sng" dirty="0">
                <a:solidFill>
                  <a:schemeClr val="bg1"/>
                </a:solidFill>
              </a:rPr>
              <a:t>Gas turbines </a:t>
            </a:r>
          </a:p>
          <a:p>
            <a:pPr algn="just"/>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Widely used in jet engines </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What do you think,  are they Internal Combustion Engines?  </a:t>
            </a:r>
          </a:p>
          <a:p>
            <a:pPr algn="just"/>
            <a:endParaRPr lang="en-US" sz="2400" dirty="0">
              <a:solidFill>
                <a:schemeClr val="bg1"/>
              </a:solidFill>
            </a:endParaRPr>
          </a:p>
          <a:p>
            <a:pPr algn="just"/>
            <a:endParaRPr lang="en-US" sz="2400" dirty="0">
              <a:solidFill>
                <a:schemeClr val="bg1"/>
              </a:solidFill>
            </a:endParaRPr>
          </a:p>
          <a:p>
            <a:pPr marL="457200" indent="-457200" algn="just">
              <a:buFont typeface="Arial" panose="020B0604020202020204" pitchFamily="34" charset="0"/>
              <a:buChar char="•"/>
            </a:pPr>
            <a:endParaRPr lang="en-US" sz="2800" dirty="0">
              <a:solidFill>
                <a:schemeClr val="bg1"/>
              </a:solidFill>
            </a:endParaRPr>
          </a:p>
          <a:p>
            <a:pPr marL="457200" lvl="1" indent="-457200" algn="just">
              <a:buFont typeface="Arial" panose="020B0604020202020204" pitchFamily="34" charset="0"/>
              <a:buChar char="•"/>
            </a:pPr>
            <a:endParaRPr lang="en-US" sz="200" dirty="0">
              <a:solidFill>
                <a:schemeClr val="bg1"/>
              </a:solidFill>
            </a:endParaRPr>
          </a:p>
          <a:p>
            <a:pPr algn="just"/>
            <a:endParaRPr lang="en-US" sz="2800" dirty="0">
              <a:solidFill>
                <a:schemeClr val="bg1"/>
              </a:solidFill>
            </a:endParaRPr>
          </a:p>
        </p:txBody>
      </p:sp>
      <p:pic>
        <p:nvPicPr>
          <p:cNvPr id="9" name="Picture 8" descr="A blue and orange rocket engine with flames and arrows&#10;&#10;Description automatically generated with medium confidence">
            <a:extLst>
              <a:ext uri="{FF2B5EF4-FFF2-40B4-BE49-F238E27FC236}">
                <a16:creationId xmlns:a16="http://schemas.microsoft.com/office/drawing/2014/main" id="{586AB78D-FB70-92A3-8B99-198EBA26CB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590" y="3086233"/>
            <a:ext cx="5544820" cy="3771767"/>
          </a:xfrm>
          <a:prstGeom prst="rect">
            <a:avLst/>
          </a:prstGeom>
        </p:spPr>
      </p:pic>
    </p:spTree>
    <p:extLst>
      <p:ext uri="{BB962C8B-B14F-4D97-AF65-F5344CB8AC3E}">
        <p14:creationId xmlns:p14="http://schemas.microsoft.com/office/powerpoint/2010/main" val="335777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04A0A-62EA-F43B-2389-6329C24064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E87B7-8AC6-22B6-213A-B435C8F86B39}"/>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9" name="Google Shape;353;p2">
            <a:extLst>
              <a:ext uri="{FF2B5EF4-FFF2-40B4-BE49-F238E27FC236}">
                <a16:creationId xmlns:a16="http://schemas.microsoft.com/office/drawing/2014/main" id="{1160E997-C853-FFC9-0C4C-3F21DEF5B0CE}"/>
              </a:ext>
            </a:extLst>
          </p:cNvPr>
          <p:cNvSpPr/>
          <p:nvPr/>
        </p:nvSpPr>
        <p:spPr>
          <a:xfrm>
            <a:off x="5255280" y="1371600"/>
            <a:ext cx="1759320" cy="84276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Prime Movers</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0" i="0" u="none" strike="noStrike" cap="none" dirty="0">
                <a:solidFill>
                  <a:srgbClr val="000000"/>
                </a:solidFill>
                <a:latin typeface="Arial"/>
                <a:ea typeface="Arial"/>
                <a:cs typeface="Arial"/>
                <a:sym typeface="Arial"/>
              </a:rPr>
              <a:t>(that use combustion)</a:t>
            </a:r>
            <a:endParaRPr sz="1200" b="0" i="0" u="none" strike="noStrike" cap="none" dirty="0">
              <a:solidFill>
                <a:srgbClr val="000000"/>
              </a:solidFill>
              <a:latin typeface="Arial"/>
              <a:ea typeface="Arial"/>
              <a:cs typeface="Arial"/>
              <a:sym typeface="Arial"/>
            </a:endParaRPr>
          </a:p>
        </p:txBody>
      </p:sp>
      <p:sp>
        <p:nvSpPr>
          <p:cNvPr id="10" name="Google Shape;354;p2">
            <a:extLst>
              <a:ext uri="{FF2B5EF4-FFF2-40B4-BE49-F238E27FC236}">
                <a16:creationId xmlns:a16="http://schemas.microsoft.com/office/drawing/2014/main" id="{A9798AAC-12A6-AE43-838F-E949D524F6FE}"/>
              </a:ext>
            </a:extLst>
          </p:cNvPr>
          <p:cNvSpPr/>
          <p:nvPr/>
        </p:nvSpPr>
        <p:spPr>
          <a:xfrm rot="5400000">
            <a:off x="5721480" y="-1978920"/>
            <a:ext cx="528840" cy="8915400"/>
          </a:xfrm>
          <a:custGeom>
            <a:avLst/>
            <a:gdLst/>
            <a:ahLst/>
            <a:cxnLst/>
            <a:rect l="l" t="t" r="r" b="b"/>
            <a:pathLst>
              <a:path w="21600" h="21600" extrusionOk="0">
                <a:moveTo>
                  <a:pt x="21600" y="0"/>
                </a:moveTo>
                <a:cubicBezTo>
                  <a:pt x="16200" y="0"/>
                  <a:pt x="10800" y="0"/>
                  <a:pt x="10800" y="0"/>
                </a:cubicBezTo>
                <a:lnTo>
                  <a:pt x="10800" y="10476"/>
                </a:lnTo>
                <a:cubicBezTo>
                  <a:pt x="10800" y="10476"/>
                  <a:pt x="5400" y="10476"/>
                  <a:pt x="0" y="10476"/>
                </a:cubicBezTo>
                <a:cubicBezTo>
                  <a:pt x="5400" y="10476"/>
                  <a:pt x="10800" y="10476"/>
                  <a:pt x="10800" y="10476"/>
                </a:cubicBezTo>
                <a:lnTo>
                  <a:pt x="10800" y="21600"/>
                </a:lnTo>
                <a:cubicBezTo>
                  <a:pt x="10800" y="21600"/>
                  <a:pt x="16200" y="21600"/>
                  <a:pt x="21600" y="21600"/>
                </a:cubicBezTo>
              </a:path>
            </a:pathLst>
          </a:custGeom>
          <a:noFill/>
          <a:ln w="10800" cap="flat" cmpd="sng">
            <a:solidFill>
              <a:schemeClr val="bg1"/>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200" b="0" strike="noStrike">
              <a:solidFill>
                <a:srgbClr val="000000"/>
              </a:solidFill>
              <a:latin typeface="Arial"/>
              <a:ea typeface="Arial"/>
              <a:cs typeface="Arial"/>
              <a:sym typeface="Arial"/>
            </a:endParaRPr>
          </a:p>
        </p:txBody>
      </p:sp>
      <p:sp>
        <p:nvSpPr>
          <p:cNvPr id="11" name="Google Shape;355;p2">
            <a:extLst>
              <a:ext uri="{FF2B5EF4-FFF2-40B4-BE49-F238E27FC236}">
                <a16:creationId xmlns:a16="http://schemas.microsoft.com/office/drawing/2014/main" id="{AE1A3EFB-01A9-5BE9-DB57-36347EA61CEA}"/>
              </a:ext>
            </a:extLst>
          </p:cNvPr>
          <p:cNvSpPr/>
          <p:nvPr/>
        </p:nvSpPr>
        <p:spPr>
          <a:xfrm>
            <a:off x="780120" y="2743200"/>
            <a:ext cx="1662480" cy="7200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 Internal Combustion </a:t>
            </a:r>
            <a:endParaRPr sz="1200" b="0" strike="noStrike" dirty="0">
              <a:solidFill>
                <a:srgbClr val="000000"/>
              </a:solidFill>
              <a:latin typeface="Arial"/>
              <a:ea typeface="Arial"/>
              <a:cs typeface="Arial"/>
              <a:sym typeface="Arial"/>
            </a:endParaRPr>
          </a:p>
        </p:txBody>
      </p:sp>
      <p:sp>
        <p:nvSpPr>
          <p:cNvPr id="12" name="Google Shape;356;p2">
            <a:extLst>
              <a:ext uri="{FF2B5EF4-FFF2-40B4-BE49-F238E27FC236}">
                <a16:creationId xmlns:a16="http://schemas.microsoft.com/office/drawing/2014/main" id="{54084168-2211-F700-4E8F-5BB19983A034}"/>
              </a:ext>
            </a:extLst>
          </p:cNvPr>
          <p:cNvSpPr/>
          <p:nvPr/>
        </p:nvSpPr>
        <p:spPr>
          <a:xfrm>
            <a:off x="9757800" y="2709000"/>
            <a:ext cx="1600200" cy="7200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 External Combustion </a:t>
            </a:r>
            <a:endParaRPr sz="1200" b="0" strike="noStrike">
              <a:solidFill>
                <a:srgbClr val="000000"/>
              </a:solidFill>
              <a:latin typeface="Arial"/>
              <a:ea typeface="Arial"/>
              <a:cs typeface="Arial"/>
              <a:sym typeface="Arial"/>
            </a:endParaRPr>
          </a:p>
        </p:txBody>
      </p:sp>
      <p:sp>
        <p:nvSpPr>
          <p:cNvPr id="13" name="Google Shape;357;p2">
            <a:extLst>
              <a:ext uri="{FF2B5EF4-FFF2-40B4-BE49-F238E27FC236}">
                <a16:creationId xmlns:a16="http://schemas.microsoft.com/office/drawing/2014/main" id="{8B78037A-FD9E-EA9B-66C9-41EB4E7FEF3F}"/>
              </a:ext>
            </a:extLst>
          </p:cNvPr>
          <p:cNvSpPr/>
          <p:nvPr/>
        </p:nvSpPr>
        <p:spPr>
          <a:xfrm flipH="1">
            <a:off x="1717920" y="3886200"/>
            <a:ext cx="228600" cy="1828800"/>
          </a:xfrm>
          <a:custGeom>
            <a:avLst/>
            <a:gdLst/>
            <a:ahLst/>
            <a:cxnLst/>
            <a:rect l="l" t="t" r="r" b="b"/>
            <a:pathLst>
              <a:path w="21600" h="21600" extrusionOk="0">
                <a:moveTo>
                  <a:pt x="0" y="0"/>
                </a:moveTo>
                <a:cubicBezTo>
                  <a:pt x="10800" y="0"/>
                  <a:pt x="21600" y="0"/>
                  <a:pt x="21600" y="0"/>
                </a:cubicBezTo>
                <a:lnTo>
                  <a:pt x="21600" y="21600"/>
                </a:lnTo>
                <a:cubicBezTo>
                  <a:pt x="21600" y="21600"/>
                  <a:pt x="10800" y="21600"/>
                  <a:pt x="0" y="21600"/>
                </a:cubicBezTo>
              </a:path>
            </a:pathLst>
          </a:custGeom>
          <a:noFill/>
          <a:ln w="10800" cap="flat" cmpd="sng">
            <a:solidFill>
              <a:schemeClr val="bg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200" b="0" strike="noStrike">
              <a:solidFill>
                <a:srgbClr val="000000"/>
              </a:solidFill>
              <a:latin typeface="Arial"/>
              <a:ea typeface="Arial"/>
              <a:cs typeface="Arial"/>
              <a:sym typeface="Arial"/>
            </a:endParaRPr>
          </a:p>
        </p:txBody>
      </p:sp>
      <p:sp>
        <p:nvSpPr>
          <p:cNvPr id="14" name="Google Shape;358;p2">
            <a:extLst>
              <a:ext uri="{FF2B5EF4-FFF2-40B4-BE49-F238E27FC236}">
                <a16:creationId xmlns:a16="http://schemas.microsoft.com/office/drawing/2014/main" id="{4FCEE121-68F0-3D79-760A-F4F457457EB6}"/>
              </a:ext>
            </a:extLst>
          </p:cNvPr>
          <p:cNvSpPr/>
          <p:nvPr/>
        </p:nvSpPr>
        <p:spPr>
          <a:xfrm>
            <a:off x="1876775" y="3682800"/>
            <a:ext cx="1131025" cy="4572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Reciprocating</a:t>
            </a:r>
            <a:endParaRPr sz="1200" b="0" strike="noStrike">
              <a:solidFill>
                <a:srgbClr val="000000"/>
              </a:solidFill>
              <a:latin typeface="Arial"/>
              <a:ea typeface="Arial"/>
              <a:cs typeface="Arial"/>
              <a:sym typeface="Arial"/>
            </a:endParaRPr>
          </a:p>
        </p:txBody>
      </p:sp>
      <p:sp>
        <p:nvSpPr>
          <p:cNvPr id="15" name="Google Shape;359;p2">
            <a:extLst>
              <a:ext uri="{FF2B5EF4-FFF2-40B4-BE49-F238E27FC236}">
                <a16:creationId xmlns:a16="http://schemas.microsoft.com/office/drawing/2014/main" id="{D0148B0D-C2A7-5E20-9380-E434B44C5FA7}"/>
              </a:ext>
            </a:extLst>
          </p:cNvPr>
          <p:cNvSpPr/>
          <p:nvPr/>
        </p:nvSpPr>
        <p:spPr>
          <a:xfrm>
            <a:off x="1947600" y="5486400"/>
            <a:ext cx="1080000" cy="4914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Rotary</a:t>
            </a:r>
            <a:endParaRPr sz="1200" b="0" strike="noStrike">
              <a:solidFill>
                <a:srgbClr val="000000"/>
              </a:solidFill>
              <a:latin typeface="Arial"/>
              <a:ea typeface="Arial"/>
              <a:cs typeface="Arial"/>
              <a:sym typeface="Arial"/>
            </a:endParaRPr>
          </a:p>
        </p:txBody>
      </p:sp>
      <p:cxnSp>
        <p:nvCxnSpPr>
          <p:cNvPr id="16" name="Google Shape;360;p2">
            <a:extLst>
              <a:ext uri="{FF2B5EF4-FFF2-40B4-BE49-F238E27FC236}">
                <a16:creationId xmlns:a16="http://schemas.microsoft.com/office/drawing/2014/main" id="{2EEBF8DC-D361-5F52-5169-75B5B0C559E5}"/>
              </a:ext>
            </a:extLst>
          </p:cNvPr>
          <p:cNvCxnSpPr/>
          <p:nvPr/>
        </p:nvCxnSpPr>
        <p:spPr>
          <a:xfrm>
            <a:off x="1490400" y="3463200"/>
            <a:ext cx="0" cy="1566000"/>
          </a:xfrm>
          <a:prstGeom prst="straightConnector1">
            <a:avLst/>
          </a:prstGeom>
          <a:noFill/>
          <a:ln w="9525" cap="flat" cmpd="sng">
            <a:solidFill>
              <a:schemeClr val="bg1"/>
            </a:solidFill>
            <a:prstDash val="solid"/>
            <a:round/>
            <a:headEnd type="none" w="sm" len="sm"/>
            <a:tailEnd type="none" w="sm" len="sm"/>
          </a:ln>
        </p:spPr>
      </p:cxnSp>
      <p:cxnSp>
        <p:nvCxnSpPr>
          <p:cNvPr id="17" name="Google Shape;361;p2">
            <a:extLst>
              <a:ext uri="{FF2B5EF4-FFF2-40B4-BE49-F238E27FC236}">
                <a16:creationId xmlns:a16="http://schemas.microsoft.com/office/drawing/2014/main" id="{F5DD1A44-E2BC-7C7B-2DC9-68967958735D}"/>
              </a:ext>
            </a:extLst>
          </p:cNvPr>
          <p:cNvCxnSpPr/>
          <p:nvPr/>
        </p:nvCxnSpPr>
        <p:spPr>
          <a:xfrm>
            <a:off x="1490400" y="5029200"/>
            <a:ext cx="228600" cy="0"/>
          </a:xfrm>
          <a:prstGeom prst="straightConnector1">
            <a:avLst/>
          </a:prstGeom>
          <a:noFill/>
          <a:ln w="9525" cap="flat" cmpd="sng">
            <a:solidFill>
              <a:schemeClr val="bg1"/>
            </a:solidFill>
            <a:prstDash val="solid"/>
            <a:round/>
            <a:headEnd type="none" w="sm" len="sm"/>
            <a:tailEnd type="none" w="sm" len="sm"/>
          </a:ln>
        </p:spPr>
      </p:cxnSp>
      <p:sp>
        <p:nvSpPr>
          <p:cNvPr id="18" name="Google Shape;362;p2">
            <a:extLst>
              <a:ext uri="{FF2B5EF4-FFF2-40B4-BE49-F238E27FC236}">
                <a16:creationId xmlns:a16="http://schemas.microsoft.com/office/drawing/2014/main" id="{216162A1-7FDE-21AC-9806-C4CFBCFA9E3A}"/>
              </a:ext>
            </a:extLst>
          </p:cNvPr>
          <p:cNvSpPr/>
          <p:nvPr/>
        </p:nvSpPr>
        <p:spPr>
          <a:xfrm>
            <a:off x="3007800" y="3324600"/>
            <a:ext cx="360000" cy="1080000"/>
          </a:xfrm>
          <a:custGeom>
            <a:avLst/>
            <a:gdLst/>
            <a:ahLst/>
            <a:cxnLst/>
            <a:rect l="l" t="t" r="r" b="b"/>
            <a:pathLst>
              <a:path w="21600" h="21600" extrusionOk="0">
                <a:moveTo>
                  <a:pt x="21600" y="0"/>
                </a:moveTo>
                <a:cubicBezTo>
                  <a:pt x="16200" y="0"/>
                  <a:pt x="10800" y="0"/>
                  <a:pt x="10800" y="0"/>
                </a:cubicBezTo>
                <a:lnTo>
                  <a:pt x="10800" y="10800"/>
                </a:lnTo>
                <a:cubicBezTo>
                  <a:pt x="10800" y="10800"/>
                  <a:pt x="5400" y="10800"/>
                  <a:pt x="0" y="10800"/>
                </a:cubicBezTo>
                <a:cubicBezTo>
                  <a:pt x="5400" y="10800"/>
                  <a:pt x="10800" y="10800"/>
                  <a:pt x="10800" y="10800"/>
                </a:cubicBezTo>
                <a:lnTo>
                  <a:pt x="10800" y="21600"/>
                </a:lnTo>
                <a:cubicBezTo>
                  <a:pt x="10800" y="21600"/>
                  <a:pt x="16200" y="21600"/>
                  <a:pt x="21600" y="21600"/>
                </a:cubicBezTo>
              </a:path>
            </a:pathLst>
          </a:custGeom>
          <a:noFill/>
          <a:ln w="10800" cap="flat" cmpd="sng">
            <a:solidFill>
              <a:schemeClr val="bg1"/>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200" b="0" strike="noStrike">
              <a:solidFill>
                <a:srgbClr val="000000"/>
              </a:solidFill>
              <a:latin typeface="Arial"/>
              <a:ea typeface="Arial"/>
              <a:cs typeface="Arial"/>
              <a:sym typeface="Arial"/>
            </a:endParaRPr>
          </a:p>
        </p:txBody>
      </p:sp>
      <p:sp>
        <p:nvSpPr>
          <p:cNvPr id="19" name="Google Shape;363;p2">
            <a:extLst>
              <a:ext uri="{FF2B5EF4-FFF2-40B4-BE49-F238E27FC236}">
                <a16:creationId xmlns:a16="http://schemas.microsoft.com/office/drawing/2014/main" id="{2C35A04B-44B4-3022-73C4-27DDFBE31DC5}"/>
              </a:ext>
            </a:extLst>
          </p:cNvPr>
          <p:cNvSpPr/>
          <p:nvPr/>
        </p:nvSpPr>
        <p:spPr>
          <a:xfrm>
            <a:off x="3367800" y="3033000"/>
            <a:ext cx="1684800" cy="4572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Gasoline</a:t>
            </a:r>
            <a:endParaRPr sz="1200" b="0" strike="noStrik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(Spark Ignition)</a:t>
            </a:r>
            <a:endParaRPr sz="1200" b="0" strike="noStrike" dirty="0">
              <a:solidFill>
                <a:srgbClr val="000000"/>
              </a:solidFill>
              <a:latin typeface="Arial"/>
              <a:ea typeface="Arial"/>
              <a:cs typeface="Arial"/>
              <a:sym typeface="Arial"/>
            </a:endParaRPr>
          </a:p>
        </p:txBody>
      </p:sp>
      <p:sp>
        <p:nvSpPr>
          <p:cNvPr id="20" name="Google Shape;364;p2">
            <a:extLst>
              <a:ext uri="{FF2B5EF4-FFF2-40B4-BE49-F238E27FC236}">
                <a16:creationId xmlns:a16="http://schemas.microsoft.com/office/drawing/2014/main" id="{E0A5815E-52B6-BCB1-2F91-934AC5353EAD}"/>
              </a:ext>
            </a:extLst>
          </p:cNvPr>
          <p:cNvSpPr/>
          <p:nvPr/>
        </p:nvSpPr>
        <p:spPr>
          <a:xfrm>
            <a:off x="3355200" y="4140350"/>
            <a:ext cx="1674000" cy="572975"/>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Diesel</a:t>
            </a:r>
            <a:endParaRPr sz="1200" b="0" strike="noStrik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(Compression Ignition)</a:t>
            </a:r>
            <a:endParaRPr sz="1200" b="0" strike="noStrike" dirty="0">
              <a:solidFill>
                <a:srgbClr val="000000"/>
              </a:solidFill>
              <a:latin typeface="Arial"/>
              <a:ea typeface="Arial"/>
              <a:cs typeface="Arial"/>
              <a:sym typeface="Arial"/>
            </a:endParaRPr>
          </a:p>
        </p:txBody>
      </p:sp>
      <p:sp>
        <p:nvSpPr>
          <p:cNvPr id="21" name="Google Shape;365;p2">
            <a:extLst>
              <a:ext uri="{FF2B5EF4-FFF2-40B4-BE49-F238E27FC236}">
                <a16:creationId xmlns:a16="http://schemas.microsoft.com/office/drawing/2014/main" id="{B6C3623B-913C-BDF9-D8CB-39CF4C3AA992}"/>
              </a:ext>
            </a:extLst>
          </p:cNvPr>
          <p:cNvSpPr/>
          <p:nvPr/>
        </p:nvSpPr>
        <p:spPr>
          <a:xfrm>
            <a:off x="5052600" y="2948400"/>
            <a:ext cx="360000" cy="685800"/>
          </a:xfrm>
          <a:custGeom>
            <a:avLst/>
            <a:gdLst/>
            <a:ahLst/>
            <a:cxnLst/>
            <a:rect l="l" t="t" r="r" b="b"/>
            <a:pathLst>
              <a:path w="21600" h="21600" extrusionOk="0">
                <a:moveTo>
                  <a:pt x="21600" y="0"/>
                </a:moveTo>
                <a:cubicBezTo>
                  <a:pt x="16200" y="0"/>
                  <a:pt x="10800" y="0"/>
                  <a:pt x="10800" y="0"/>
                </a:cubicBezTo>
                <a:lnTo>
                  <a:pt x="10800" y="10800"/>
                </a:lnTo>
                <a:cubicBezTo>
                  <a:pt x="10800" y="10800"/>
                  <a:pt x="5400" y="10800"/>
                  <a:pt x="0" y="10800"/>
                </a:cubicBezTo>
                <a:cubicBezTo>
                  <a:pt x="5400" y="10800"/>
                  <a:pt x="10800" y="10800"/>
                  <a:pt x="10800" y="10800"/>
                </a:cubicBezTo>
                <a:lnTo>
                  <a:pt x="10800" y="21600"/>
                </a:lnTo>
                <a:cubicBezTo>
                  <a:pt x="10800" y="21600"/>
                  <a:pt x="16200" y="21600"/>
                  <a:pt x="21600" y="21600"/>
                </a:cubicBezTo>
              </a:path>
            </a:pathLst>
          </a:custGeom>
          <a:noFill/>
          <a:ln w="10800" cap="flat" cmpd="sng">
            <a:solidFill>
              <a:schemeClr val="bg1"/>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200" b="0" strike="noStrike">
              <a:solidFill>
                <a:srgbClr val="000000"/>
              </a:solidFill>
              <a:latin typeface="Arial"/>
              <a:ea typeface="Arial"/>
              <a:cs typeface="Arial"/>
              <a:sym typeface="Arial"/>
            </a:endParaRPr>
          </a:p>
        </p:txBody>
      </p:sp>
      <p:sp>
        <p:nvSpPr>
          <p:cNvPr id="22" name="Google Shape;366;p2">
            <a:extLst>
              <a:ext uri="{FF2B5EF4-FFF2-40B4-BE49-F238E27FC236}">
                <a16:creationId xmlns:a16="http://schemas.microsoft.com/office/drawing/2014/main" id="{67CF7ABD-5071-81E1-EA80-6BE71614ACA4}"/>
              </a:ext>
            </a:extLst>
          </p:cNvPr>
          <p:cNvSpPr/>
          <p:nvPr/>
        </p:nvSpPr>
        <p:spPr>
          <a:xfrm>
            <a:off x="5412600" y="2768400"/>
            <a:ext cx="1060200" cy="4572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Two-Stroke</a:t>
            </a:r>
            <a:endParaRPr sz="1200" b="0" strike="noStrike">
              <a:solidFill>
                <a:srgbClr val="000000"/>
              </a:solidFill>
              <a:latin typeface="Arial"/>
              <a:ea typeface="Arial"/>
              <a:cs typeface="Arial"/>
              <a:sym typeface="Arial"/>
            </a:endParaRPr>
          </a:p>
        </p:txBody>
      </p:sp>
      <p:sp>
        <p:nvSpPr>
          <p:cNvPr id="23" name="Google Shape;367;p2">
            <a:extLst>
              <a:ext uri="{FF2B5EF4-FFF2-40B4-BE49-F238E27FC236}">
                <a16:creationId xmlns:a16="http://schemas.microsoft.com/office/drawing/2014/main" id="{63AA1618-D2ED-155A-3C85-7DF8D2667DA0}"/>
              </a:ext>
            </a:extLst>
          </p:cNvPr>
          <p:cNvSpPr/>
          <p:nvPr/>
        </p:nvSpPr>
        <p:spPr>
          <a:xfrm>
            <a:off x="5412240" y="3332160"/>
            <a:ext cx="1060200" cy="4572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Four-Stroke</a:t>
            </a:r>
            <a:endParaRPr sz="1200" b="0" strike="noStrike">
              <a:solidFill>
                <a:srgbClr val="000000"/>
              </a:solidFill>
              <a:latin typeface="Arial"/>
              <a:ea typeface="Arial"/>
              <a:cs typeface="Arial"/>
              <a:sym typeface="Arial"/>
            </a:endParaRPr>
          </a:p>
        </p:txBody>
      </p:sp>
      <p:sp>
        <p:nvSpPr>
          <p:cNvPr id="24" name="Google Shape;368;p2">
            <a:extLst>
              <a:ext uri="{FF2B5EF4-FFF2-40B4-BE49-F238E27FC236}">
                <a16:creationId xmlns:a16="http://schemas.microsoft.com/office/drawing/2014/main" id="{F6FAED29-59FD-B3DA-A134-7E2B6494EEA8}"/>
              </a:ext>
            </a:extLst>
          </p:cNvPr>
          <p:cNvSpPr/>
          <p:nvPr/>
        </p:nvSpPr>
        <p:spPr>
          <a:xfrm>
            <a:off x="5027400" y="4091400"/>
            <a:ext cx="360000" cy="685800"/>
          </a:xfrm>
          <a:custGeom>
            <a:avLst/>
            <a:gdLst/>
            <a:ahLst/>
            <a:cxnLst/>
            <a:rect l="l" t="t" r="r" b="b"/>
            <a:pathLst>
              <a:path w="21600" h="21600" extrusionOk="0">
                <a:moveTo>
                  <a:pt x="21600" y="0"/>
                </a:moveTo>
                <a:cubicBezTo>
                  <a:pt x="16200" y="0"/>
                  <a:pt x="10800" y="0"/>
                  <a:pt x="10800" y="0"/>
                </a:cubicBezTo>
                <a:lnTo>
                  <a:pt x="10800" y="10800"/>
                </a:lnTo>
                <a:cubicBezTo>
                  <a:pt x="10800" y="10800"/>
                  <a:pt x="5400" y="10800"/>
                  <a:pt x="0" y="10800"/>
                </a:cubicBezTo>
                <a:cubicBezTo>
                  <a:pt x="5400" y="10800"/>
                  <a:pt x="10800" y="10800"/>
                  <a:pt x="10800" y="10800"/>
                </a:cubicBezTo>
                <a:lnTo>
                  <a:pt x="10800" y="21600"/>
                </a:lnTo>
                <a:cubicBezTo>
                  <a:pt x="10800" y="21600"/>
                  <a:pt x="16200" y="21600"/>
                  <a:pt x="21600" y="21600"/>
                </a:cubicBezTo>
              </a:path>
            </a:pathLst>
          </a:custGeom>
          <a:noFill/>
          <a:ln w="10800" cap="flat" cmpd="sng">
            <a:solidFill>
              <a:schemeClr val="bg1"/>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200" b="0" strike="noStrike">
              <a:solidFill>
                <a:srgbClr val="000000"/>
              </a:solidFill>
              <a:latin typeface="Arial"/>
              <a:ea typeface="Arial"/>
              <a:cs typeface="Arial"/>
              <a:sym typeface="Arial"/>
            </a:endParaRPr>
          </a:p>
        </p:txBody>
      </p:sp>
      <p:sp>
        <p:nvSpPr>
          <p:cNvPr id="25" name="Google Shape;369;p2">
            <a:extLst>
              <a:ext uri="{FF2B5EF4-FFF2-40B4-BE49-F238E27FC236}">
                <a16:creationId xmlns:a16="http://schemas.microsoft.com/office/drawing/2014/main" id="{46CC129B-2E89-F63C-67D9-35CA99F3E9C1}"/>
              </a:ext>
            </a:extLst>
          </p:cNvPr>
          <p:cNvSpPr/>
          <p:nvPr/>
        </p:nvSpPr>
        <p:spPr>
          <a:xfrm>
            <a:off x="5387400" y="3911400"/>
            <a:ext cx="1060200" cy="4572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Two-Stroke</a:t>
            </a:r>
            <a:endParaRPr sz="1200" b="0" strike="noStrike">
              <a:solidFill>
                <a:srgbClr val="000000"/>
              </a:solidFill>
              <a:latin typeface="Arial"/>
              <a:ea typeface="Arial"/>
              <a:cs typeface="Arial"/>
              <a:sym typeface="Arial"/>
            </a:endParaRPr>
          </a:p>
        </p:txBody>
      </p:sp>
      <p:sp>
        <p:nvSpPr>
          <p:cNvPr id="26" name="Google Shape;370;p2">
            <a:extLst>
              <a:ext uri="{FF2B5EF4-FFF2-40B4-BE49-F238E27FC236}">
                <a16:creationId xmlns:a16="http://schemas.microsoft.com/office/drawing/2014/main" id="{70AE2BD2-4595-7DE2-EC9C-4BA7D2CD067E}"/>
              </a:ext>
            </a:extLst>
          </p:cNvPr>
          <p:cNvSpPr/>
          <p:nvPr/>
        </p:nvSpPr>
        <p:spPr>
          <a:xfrm>
            <a:off x="5387040" y="4475160"/>
            <a:ext cx="1060200" cy="4572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Four-Stroke</a:t>
            </a:r>
            <a:endParaRPr sz="1200" b="0" strike="noStrike">
              <a:solidFill>
                <a:srgbClr val="000000"/>
              </a:solidFill>
              <a:latin typeface="Arial"/>
              <a:ea typeface="Arial"/>
              <a:cs typeface="Arial"/>
              <a:sym typeface="Arial"/>
            </a:endParaRPr>
          </a:p>
        </p:txBody>
      </p:sp>
      <p:sp>
        <p:nvSpPr>
          <p:cNvPr id="27" name="Google Shape;371;p2">
            <a:extLst>
              <a:ext uri="{FF2B5EF4-FFF2-40B4-BE49-F238E27FC236}">
                <a16:creationId xmlns:a16="http://schemas.microsoft.com/office/drawing/2014/main" id="{6BBB54FE-A196-7CF7-B9D5-ACEB64C0FC42}"/>
              </a:ext>
            </a:extLst>
          </p:cNvPr>
          <p:cNvSpPr/>
          <p:nvPr/>
        </p:nvSpPr>
        <p:spPr>
          <a:xfrm>
            <a:off x="3027600" y="5414400"/>
            <a:ext cx="396000" cy="649800"/>
          </a:xfrm>
          <a:custGeom>
            <a:avLst/>
            <a:gdLst/>
            <a:ahLst/>
            <a:cxnLst/>
            <a:rect l="l" t="t" r="r" b="b"/>
            <a:pathLst>
              <a:path w="21600" h="21600" extrusionOk="0">
                <a:moveTo>
                  <a:pt x="21600" y="0"/>
                </a:moveTo>
                <a:cubicBezTo>
                  <a:pt x="16200" y="0"/>
                  <a:pt x="10800" y="0"/>
                  <a:pt x="10800" y="0"/>
                </a:cubicBezTo>
                <a:lnTo>
                  <a:pt x="10800" y="9712"/>
                </a:lnTo>
                <a:cubicBezTo>
                  <a:pt x="10800" y="9712"/>
                  <a:pt x="5400" y="9712"/>
                  <a:pt x="0" y="9712"/>
                </a:cubicBezTo>
                <a:cubicBezTo>
                  <a:pt x="5400" y="9712"/>
                  <a:pt x="10800" y="9712"/>
                  <a:pt x="10800" y="9712"/>
                </a:cubicBezTo>
                <a:lnTo>
                  <a:pt x="10800" y="21600"/>
                </a:lnTo>
                <a:cubicBezTo>
                  <a:pt x="10800" y="21600"/>
                  <a:pt x="16200" y="21600"/>
                  <a:pt x="21600" y="21600"/>
                </a:cubicBezTo>
              </a:path>
            </a:pathLst>
          </a:custGeom>
          <a:noFill/>
          <a:ln w="10800" cap="flat" cmpd="sng">
            <a:solidFill>
              <a:schemeClr val="bg1"/>
            </a:solidFill>
            <a:prstDash val="solid"/>
            <a:round/>
            <a:headEnd type="none" w="sm" len="sm"/>
            <a:tailEnd type="none" w="sm" len="sm"/>
          </a:ln>
        </p:spPr>
        <p:txBody>
          <a:bodyPr spcFirstLastPara="1" wrap="square" lIns="90000" tIns="45000" rIns="90000" bIns="45000" anchor="t" anchorCtr="0">
            <a:noAutofit/>
          </a:bodyPr>
          <a:lstStyle/>
          <a:p>
            <a:pPr marL="0" marR="0" lvl="0" indent="0" algn="l" rtl="0">
              <a:spcBef>
                <a:spcPts val="0"/>
              </a:spcBef>
              <a:spcAft>
                <a:spcPts val="0"/>
              </a:spcAft>
              <a:buNone/>
            </a:pPr>
            <a:endParaRPr sz="1200" b="0" strike="noStrike">
              <a:solidFill>
                <a:srgbClr val="000000"/>
              </a:solidFill>
              <a:latin typeface="Arial"/>
              <a:ea typeface="Arial"/>
              <a:cs typeface="Arial"/>
              <a:sym typeface="Arial"/>
            </a:endParaRPr>
          </a:p>
        </p:txBody>
      </p:sp>
      <p:sp>
        <p:nvSpPr>
          <p:cNvPr id="28" name="Google Shape;372;p2">
            <a:extLst>
              <a:ext uri="{FF2B5EF4-FFF2-40B4-BE49-F238E27FC236}">
                <a16:creationId xmlns:a16="http://schemas.microsoft.com/office/drawing/2014/main" id="{BF28BA12-FDE8-DA1B-D7A9-5A16DCB7D0A4}"/>
              </a:ext>
            </a:extLst>
          </p:cNvPr>
          <p:cNvSpPr/>
          <p:nvPr/>
        </p:nvSpPr>
        <p:spPr>
          <a:xfrm>
            <a:off x="3429000" y="5070025"/>
            <a:ext cx="1600200" cy="572975"/>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Wankel</a:t>
            </a:r>
            <a:endParaRPr sz="1200" b="0" strike="noStrik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dirty="0">
                <a:solidFill>
                  <a:srgbClr val="000000"/>
                </a:solidFill>
                <a:latin typeface="Arial"/>
                <a:ea typeface="Arial"/>
                <a:cs typeface="Arial"/>
                <a:sym typeface="Arial"/>
              </a:rPr>
              <a:t>Engine</a:t>
            </a:r>
            <a:endParaRPr sz="1200" b="0" strike="noStrike" dirty="0">
              <a:solidFill>
                <a:srgbClr val="000000"/>
              </a:solidFill>
              <a:latin typeface="Arial"/>
              <a:ea typeface="Arial"/>
              <a:cs typeface="Arial"/>
              <a:sym typeface="Arial"/>
            </a:endParaRPr>
          </a:p>
        </p:txBody>
      </p:sp>
      <p:sp>
        <p:nvSpPr>
          <p:cNvPr id="29" name="Google Shape;373;p2">
            <a:extLst>
              <a:ext uri="{FF2B5EF4-FFF2-40B4-BE49-F238E27FC236}">
                <a16:creationId xmlns:a16="http://schemas.microsoft.com/office/drawing/2014/main" id="{758986DF-968F-1120-86F9-9366FAB8C867}"/>
              </a:ext>
            </a:extLst>
          </p:cNvPr>
          <p:cNvSpPr/>
          <p:nvPr/>
        </p:nvSpPr>
        <p:spPr>
          <a:xfrm>
            <a:off x="3429000" y="5751000"/>
            <a:ext cx="1828800" cy="52885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Gas Turbine</a:t>
            </a:r>
            <a:endParaRPr sz="1200" b="0" strike="noStrik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0" strike="noStrike" dirty="0">
                <a:solidFill>
                  <a:srgbClr val="000000"/>
                </a:solidFill>
                <a:latin typeface="Arial"/>
                <a:ea typeface="Arial"/>
                <a:cs typeface="Arial"/>
                <a:sym typeface="Arial"/>
              </a:rPr>
              <a:t>(Jet Engines)</a:t>
            </a:r>
            <a:endParaRPr sz="1200" b="0" strike="noStrike" dirty="0">
              <a:solidFill>
                <a:srgbClr val="000000"/>
              </a:solidFill>
              <a:latin typeface="Arial"/>
              <a:ea typeface="Arial"/>
              <a:cs typeface="Arial"/>
              <a:sym typeface="Arial"/>
            </a:endParaRPr>
          </a:p>
        </p:txBody>
      </p:sp>
      <p:sp>
        <p:nvSpPr>
          <p:cNvPr id="31" name="Google Shape;375;p2">
            <a:extLst>
              <a:ext uri="{FF2B5EF4-FFF2-40B4-BE49-F238E27FC236}">
                <a16:creationId xmlns:a16="http://schemas.microsoft.com/office/drawing/2014/main" id="{F6F452AC-F851-B308-41FC-325B98179623}"/>
              </a:ext>
            </a:extLst>
          </p:cNvPr>
          <p:cNvSpPr/>
          <p:nvPr/>
        </p:nvSpPr>
        <p:spPr>
          <a:xfrm>
            <a:off x="10152000" y="3852000"/>
            <a:ext cx="213120" cy="1828800"/>
          </a:xfrm>
          <a:custGeom>
            <a:avLst/>
            <a:gdLst/>
            <a:ahLst/>
            <a:cxnLst/>
            <a:rect l="l" t="t" r="r" b="b"/>
            <a:pathLst>
              <a:path w="21600" h="21600" extrusionOk="0">
                <a:moveTo>
                  <a:pt x="0" y="0"/>
                </a:moveTo>
                <a:cubicBezTo>
                  <a:pt x="10800" y="0"/>
                  <a:pt x="21600" y="0"/>
                  <a:pt x="21600" y="0"/>
                </a:cubicBezTo>
                <a:lnTo>
                  <a:pt x="21600" y="21600"/>
                </a:lnTo>
                <a:cubicBezTo>
                  <a:pt x="21600" y="21600"/>
                  <a:pt x="10800" y="21600"/>
                  <a:pt x="0" y="21600"/>
                </a:cubicBezTo>
              </a:path>
            </a:pathLst>
          </a:custGeom>
          <a:noFill/>
          <a:ln w="10800" cap="flat" cmpd="sng">
            <a:solidFill>
              <a:schemeClr val="bg1"/>
            </a:solidFill>
            <a:prstDash val="solid"/>
            <a:round/>
            <a:headEnd type="none" w="sm" len="sm"/>
            <a:tailEnd type="none" w="sm" len="sm"/>
          </a:ln>
        </p:spPr>
        <p:txBody>
          <a:bodyPr spcFirstLastPara="1" wrap="square" lIns="90000" tIns="45000" rIns="90000" bIns="45000" anchor="ctr" anchorCtr="1">
            <a:noAutofit/>
          </a:bodyPr>
          <a:lstStyle/>
          <a:p>
            <a:pPr marL="0" marR="0" lvl="0" indent="0" algn="l" rtl="0">
              <a:spcBef>
                <a:spcPts val="0"/>
              </a:spcBef>
              <a:spcAft>
                <a:spcPts val="0"/>
              </a:spcAft>
              <a:buNone/>
            </a:pPr>
            <a:endParaRPr sz="1200" b="0" strike="noStrike">
              <a:solidFill>
                <a:srgbClr val="000000"/>
              </a:solidFill>
              <a:latin typeface="Arial"/>
              <a:ea typeface="Arial"/>
              <a:cs typeface="Arial"/>
              <a:sym typeface="Arial"/>
            </a:endParaRPr>
          </a:p>
        </p:txBody>
      </p:sp>
      <p:sp>
        <p:nvSpPr>
          <p:cNvPr id="32" name="Google Shape;376;p2">
            <a:extLst>
              <a:ext uri="{FF2B5EF4-FFF2-40B4-BE49-F238E27FC236}">
                <a16:creationId xmlns:a16="http://schemas.microsoft.com/office/drawing/2014/main" id="{CB47E733-9F52-9F3D-A52C-67378A1F7F12}"/>
              </a:ext>
            </a:extLst>
          </p:cNvPr>
          <p:cNvSpPr/>
          <p:nvPr/>
        </p:nvSpPr>
        <p:spPr>
          <a:xfrm flipH="1">
            <a:off x="7542725" y="3600450"/>
            <a:ext cx="2608200" cy="61155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Steam Turbine</a:t>
            </a:r>
            <a:endParaRPr sz="1200" b="0" strike="noStrik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(commonly based on Rankine Cycle)</a:t>
            </a:r>
            <a:endParaRPr sz="1200" b="0" strike="noStrike">
              <a:solidFill>
                <a:srgbClr val="000000"/>
              </a:solidFill>
              <a:latin typeface="Arial"/>
              <a:ea typeface="Arial"/>
              <a:cs typeface="Arial"/>
              <a:sym typeface="Arial"/>
            </a:endParaRPr>
          </a:p>
        </p:txBody>
      </p:sp>
      <p:sp>
        <p:nvSpPr>
          <p:cNvPr id="33" name="Google Shape;377;p2">
            <a:extLst>
              <a:ext uri="{FF2B5EF4-FFF2-40B4-BE49-F238E27FC236}">
                <a16:creationId xmlns:a16="http://schemas.microsoft.com/office/drawing/2014/main" id="{34C01523-C8A8-B1DB-A376-22EF24EB339D}"/>
              </a:ext>
            </a:extLst>
          </p:cNvPr>
          <p:cNvSpPr/>
          <p:nvPr/>
        </p:nvSpPr>
        <p:spPr>
          <a:xfrm flipH="1">
            <a:off x="8229600" y="5452200"/>
            <a:ext cx="1922400" cy="491400"/>
          </a:xfrm>
          <a:prstGeom prst="flowChartProcess">
            <a:avLst/>
          </a:prstGeom>
          <a:solidFill>
            <a:srgbClr val="FFFFFF"/>
          </a:solidFill>
          <a:ln w="10800" cap="flat" cmpd="sng">
            <a:solidFill>
              <a:schemeClr val="bg1"/>
            </a:solidFill>
            <a:prstDash val="solid"/>
            <a:round/>
            <a:headEnd type="none" w="sm" len="sm"/>
            <a:tailEnd type="none" w="sm" len="sm"/>
          </a:ln>
        </p:spPr>
        <p:txBody>
          <a:bodyPr spcFirstLastPara="1" wrap="square" lIns="90000" tIns="45000" rIns="90000" bIns="45000" anchor="ctr" anchorCtr="0">
            <a:noAutofit/>
          </a:bodyPr>
          <a:lstStyle/>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Stirling Engine</a:t>
            </a:r>
            <a:endParaRPr sz="1200" b="0" strike="noStrike">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1200" b="0" strike="noStrike">
                <a:solidFill>
                  <a:srgbClr val="000000"/>
                </a:solidFill>
                <a:latin typeface="Arial"/>
                <a:ea typeface="Arial"/>
                <a:cs typeface="Arial"/>
                <a:sym typeface="Arial"/>
              </a:rPr>
              <a:t>(based on St</a:t>
            </a:r>
            <a:r>
              <a:rPr lang="en-US" sz="1200"/>
              <a:t>i</a:t>
            </a:r>
            <a:r>
              <a:rPr lang="en-US" sz="1200" b="0" strike="noStrike">
                <a:solidFill>
                  <a:srgbClr val="000000"/>
                </a:solidFill>
                <a:latin typeface="Arial"/>
                <a:ea typeface="Arial"/>
                <a:cs typeface="Arial"/>
                <a:sym typeface="Arial"/>
              </a:rPr>
              <a:t>rling Cycle)</a:t>
            </a:r>
            <a:endParaRPr sz="1200" b="0" strike="noStrike">
              <a:solidFill>
                <a:srgbClr val="000000"/>
              </a:solidFill>
              <a:latin typeface="Arial"/>
              <a:ea typeface="Arial"/>
              <a:cs typeface="Arial"/>
              <a:sym typeface="Arial"/>
            </a:endParaRPr>
          </a:p>
        </p:txBody>
      </p:sp>
      <p:cxnSp>
        <p:nvCxnSpPr>
          <p:cNvPr id="34" name="Google Shape;378;p2">
            <a:extLst>
              <a:ext uri="{FF2B5EF4-FFF2-40B4-BE49-F238E27FC236}">
                <a16:creationId xmlns:a16="http://schemas.microsoft.com/office/drawing/2014/main" id="{D886FA99-1CCC-EDE7-339B-3400F23DA1BE}"/>
              </a:ext>
            </a:extLst>
          </p:cNvPr>
          <p:cNvCxnSpPr/>
          <p:nvPr/>
        </p:nvCxnSpPr>
        <p:spPr>
          <a:xfrm>
            <a:off x="10578600" y="3429000"/>
            <a:ext cx="0" cy="1566000"/>
          </a:xfrm>
          <a:prstGeom prst="straightConnector1">
            <a:avLst/>
          </a:prstGeom>
          <a:noFill/>
          <a:ln w="9525" cap="flat" cmpd="sng">
            <a:solidFill>
              <a:schemeClr val="bg1"/>
            </a:solidFill>
            <a:prstDash val="solid"/>
            <a:round/>
            <a:headEnd type="none" w="sm" len="sm"/>
            <a:tailEnd type="none" w="sm" len="sm"/>
          </a:ln>
        </p:spPr>
      </p:cxnSp>
      <p:cxnSp>
        <p:nvCxnSpPr>
          <p:cNvPr id="35" name="Google Shape;379;p2">
            <a:extLst>
              <a:ext uri="{FF2B5EF4-FFF2-40B4-BE49-F238E27FC236}">
                <a16:creationId xmlns:a16="http://schemas.microsoft.com/office/drawing/2014/main" id="{6276A8E7-533A-3D30-3FCA-771238130AD0}"/>
              </a:ext>
            </a:extLst>
          </p:cNvPr>
          <p:cNvCxnSpPr/>
          <p:nvPr/>
        </p:nvCxnSpPr>
        <p:spPr>
          <a:xfrm rot="10800000">
            <a:off x="10365120" y="4995000"/>
            <a:ext cx="213480" cy="0"/>
          </a:xfrm>
          <a:prstGeom prst="straightConnector1">
            <a:avLst/>
          </a:prstGeom>
          <a:noFill/>
          <a:ln w="9525" cap="flat" cmpd="sng">
            <a:solidFill>
              <a:schemeClr val="bg1"/>
            </a:solidFill>
            <a:prstDash val="solid"/>
            <a:round/>
            <a:headEnd type="none" w="sm" len="sm"/>
            <a:tailEnd type="none" w="sm" len="sm"/>
          </a:ln>
        </p:spPr>
      </p:cxnSp>
    </p:spTree>
    <p:extLst>
      <p:ext uri="{BB962C8B-B14F-4D97-AF65-F5344CB8AC3E}">
        <p14:creationId xmlns:p14="http://schemas.microsoft.com/office/powerpoint/2010/main" val="129556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11732-D4A9-6622-708E-2F1101C98D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88B46-7D13-6A7B-91AE-BA781358EB55}"/>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pic>
        <p:nvPicPr>
          <p:cNvPr id="4" name="Google Shape;412;p4">
            <a:extLst>
              <a:ext uri="{FF2B5EF4-FFF2-40B4-BE49-F238E27FC236}">
                <a16:creationId xmlns:a16="http://schemas.microsoft.com/office/drawing/2014/main" id="{827A146E-1E77-B453-23ED-FE168D9C77EF}"/>
              </a:ext>
            </a:extLst>
          </p:cNvPr>
          <p:cNvPicPr preferRelativeResize="0"/>
          <p:nvPr/>
        </p:nvPicPr>
        <p:blipFill rotWithShape="1">
          <a:blip r:embed="rId2">
            <a:alphaModFix/>
          </a:blip>
          <a:srcRect/>
          <a:stretch/>
        </p:blipFill>
        <p:spPr>
          <a:xfrm>
            <a:off x="1216806" y="1750060"/>
            <a:ext cx="2621780" cy="3357880"/>
          </a:xfrm>
          <a:prstGeom prst="rect">
            <a:avLst/>
          </a:prstGeom>
          <a:noFill/>
          <a:ln>
            <a:noFill/>
          </a:ln>
        </p:spPr>
      </p:pic>
      <p:pic>
        <p:nvPicPr>
          <p:cNvPr id="5" name="Google Shape;418;p4">
            <a:extLst>
              <a:ext uri="{FF2B5EF4-FFF2-40B4-BE49-F238E27FC236}">
                <a16:creationId xmlns:a16="http://schemas.microsoft.com/office/drawing/2014/main" id="{6CEBF0D3-91A5-7F80-3E92-B3A6D45EC9D3}"/>
              </a:ext>
            </a:extLst>
          </p:cNvPr>
          <p:cNvPicPr preferRelativeResize="0"/>
          <p:nvPr/>
        </p:nvPicPr>
        <p:blipFill rotWithShape="1">
          <a:blip r:embed="rId3">
            <a:alphaModFix/>
          </a:blip>
          <a:srcRect/>
          <a:stretch/>
        </p:blipFill>
        <p:spPr>
          <a:xfrm>
            <a:off x="5126712" y="1750060"/>
            <a:ext cx="1938575" cy="3433316"/>
          </a:xfrm>
          <a:prstGeom prst="rect">
            <a:avLst/>
          </a:prstGeom>
          <a:noFill/>
          <a:ln>
            <a:noFill/>
          </a:ln>
        </p:spPr>
      </p:pic>
      <p:pic>
        <p:nvPicPr>
          <p:cNvPr id="7" name="Picture 6" descr="Diagram of a car engine&#10;&#10;Description automatically generated">
            <a:extLst>
              <a:ext uri="{FF2B5EF4-FFF2-40B4-BE49-F238E27FC236}">
                <a16:creationId xmlns:a16="http://schemas.microsoft.com/office/drawing/2014/main" id="{5668D114-70EE-5834-1C5B-1A51B5C2A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0512" y="2287663"/>
            <a:ext cx="1712005" cy="2282673"/>
          </a:xfrm>
          <a:prstGeom prst="rect">
            <a:avLst/>
          </a:prstGeom>
        </p:spPr>
      </p:pic>
      <p:sp>
        <p:nvSpPr>
          <p:cNvPr id="9" name="TextBox 8">
            <a:extLst>
              <a:ext uri="{FF2B5EF4-FFF2-40B4-BE49-F238E27FC236}">
                <a16:creationId xmlns:a16="http://schemas.microsoft.com/office/drawing/2014/main" id="{44AE8B81-C6FE-9768-0510-A68000EBD63A}"/>
              </a:ext>
            </a:extLst>
          </p:cNvPr>
          <p:cNvSpPr txBox="1"/>
          <p:nvPr/>
        </p:nvSpPr>
        <p:spPr>
          <a:xfrm>
            <a:off x="1485294" y="5352861"/>
            <a:ext cx="2084804" cy="369332"/>
          </a:xfrm>
          <a:prstGeom prst="rect">
            <a:avLst/>
          </a:prstGeom>
          <a:noFill/>
          <a:ln>
            <a:solidFill>
              <a:schemeClr val="bg1"/>
            </a:solidFill>
          </a:ln>
        </p:spPr>
        <p:txBody>
          <a:bodyPr wrap="square" rtlCol="0">
            <a:spAutoFit/>
          </a:bodyPr>
          <a:lstStyle/>
          <a:p>
            <a:pPr algn="ctr"/>
            <a:r>
              <a:rPr lang="en-US" dirty="0">
                <a:solidFill>
                  <a:schemeClr val="bg1"/>
                </a:solidFill>
              </a:rPr>
              <a:t>Four Stroke</a:t>
            </a:r>
          </a:p>
        </p:txBody>
      </p:sp>
      <p:sp>
        <p:nvSpPr>
          <p:cNvPr id="10" name="TextBox 9">
            <a:extLst>
              <a:ext uri="{FF2B5EF4-FFF2-40B4-BE49-F238E27FC236}">
                <a16:creationId xmlns:a16="http://schemas.microsoft.com/office/drawing/2014/main" id="{699072D2-9C69-7F8E-F669-91BCAA95F490}"/>
              </a:ext>
            </a:extLst>
          </p:cNvPr>
          <p:cNvSpPr txBox="1"/>
          <p:nvPr/>
        </p:nvSpPr>
        <p:spPr>
          <a:xfrm>
            <a:off x="4980483" y="5352862"/>
            <a:ext cx="2084804" cy="369332"/>
          </a:xfrm>
          <a:prstGeom prst="rect">
            <a:avLst/>
          </a:prstGeom>
          <a:noFill/>
          <a:ln>
            <a:solidFill>
              <a:schemeClr val="bg1"/>
            </a:solidFill>
          </a:ln>
        </p:spPr>
        <p:txBody>
          <a:bodyPr wrap="square" rtlCol="0">
            <a:spAutoFit/>
          </a:bodyPr>
          <a:lstStyle/>
          <a:p>
            <a:pPr algn="ctr"/>
            <a:r>
              <a:rPr lang="en-US" dirty="0">
                <a:solidFill>
                  <a:schemeClr val="bg1"/>
                </a:solidFill>
              </a:rPr>
              <a:t>Two Stroke</a:t>
            </a:r>
          </a:p>
        </p:txBody>
      </p:sp>
      <p:sp>
        <p:nvSpPr>
          <p:cNvPr id="11" name="TextBox 10">
            <a:extLst>
              <a:ext uri="{FF2B5EF4-FFF2-40B4-BE49-F238E27FC236}">
                <a16:creationId xmlns:a16="http://schemas.microsoft.com/office/drawing/2014/main" id="{840F6519-E610-9A2A-F5AE-6D496E19DFC2}"/>
              </a:ext>
            </a:extLst>
          </p:cNvPr>
          <p:cNvSpPr txBox="1"/>
          <p:nvPr/>
        </p:nvSpPr>
        <p:spPr>
          <a:xfrm>
            <a:off x="8607136" y="5967114"/>
            <a:ext cx="2084804" cy="369332"/>
          </a:xfrm>
          <a:prstGeom prst="rect">
            <a:avLst/>
          </a:prstGeom>
          <a:noFill/>
          <a:ln>
            <a:solidFill>
              <a:schemeClr val="bg1"/>
            </a:solidFill>
          </a:ln>
        </p:spPr>
        <p:txBody>
          <a:bodyPr wrap="square" rtlCol="0">
            <a:spAutoFit/>
          </a:bodyPr>
          <a:lstStyle/>
          <a:p>
            <a:pPr algn="ctr"/>
            <a:r>
              <a:rPr lang="en-US" dirty="0">
                <a:solidFill>
                  <a:schemeClr val="bg1"/>
                </a:solidFill>
              </a:rPr>
              <a:t>Rotary</a:t>
            </a:r>
          </a:p>
        </p:txBody>
      </p:sp>
      <p:sp>
        <p:nvSpPr>
          <p:cNvPr id="12" name="TextBox 11">
            <a:extLst>
              <a:ext uri="{FF2B5EF4-FFF2-40B4-BE49-F238E27FC236}">
                <a16:creationId xmlns:a16="http://schemas.microsoft.com/office/drawing/2014/main" id="{F9588442-8CFD-23B1-D150-A08010E1601A}"/>
              </a:ext>
            </a:extLst>
          </p:cNvPr>
          <p:cNvSpPr txBox="1"/>
          <p:nvPr/>
        </p:nvSpPr>
        <p:spPr>
          <a:xfrm>
            <a:off x="3227273" y="5967114"/>
            <a:ext cx="2084804" cy="369332"/>
          </a:xfrm>
          <a:prstGeom prst="rect">
            <a:avLst/>
          </a:prstGeom>
          <a:noFill/>
          <a:ln>
            <a:solidFill>
              <a:schemeClr val="bg1"/>
            </a:solidFill>
          </a:ln>
        </p:spPr>
        <p:txBody>
          <a:bodyPr wrap="square" rtlCol="0">
            <a:spAutoFit/>
          </a:bodyPr>
          <a:lstStyle/>
          <a:p>
            <a:pPr algn="ctr"/>
            <a:r>
              <a:rPr lang="en-US" dirty="0">
                <a:solidFill>
                  <a:schemeClr val="bg1"/>
                </a:solidFill>
              </a:rPr>
              <a:t>Reciprocating</a:t>
            </a:r>
          </a:p>
        </p:txBody>
      </p:sp>
    </p:spTree>
    <p:extLst>
      <p:ext uri="{BB962C8B-B14F-4D97-AF65-F5344CB8AC3E}">
        <p14:creationId xmlns:p14="http://schemas.microsoft.com/office/powerpoint/2010/main" val="244179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3C8D4-AB93-A8BB-95FE-990EBE03DB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00E67-5617-C58A-F4D7-D05306BBCAEB}"/>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3" name="Text Placeholder 2">
            <a:extLst>
              <a:ext uri="{FF2B5EF4-FFF2-40B4-BE49-F238E27FC236}">
                <a16:creationId xmlns:a16="http://schemas.microsoft.com/office/drawing/2014/main" id="{D3BDC0E8-C077-BE28-C2A4-8831ED846198}"/>
              </a:ext>
            </a:extLst>
          </p:cNvPr>
          <p:cNvSpPr>
            <a:spLocks noGrp="1"/>
          </p:cNvSpPr>
          <p:nvPr>
            <p:ph type="body"/>
          </p:nvPr>
        </p:nvSpPr>
        <p:spPr>
          <a:xfrm>
            <a:off x="188005" y="1111946"/>
            <a:ext cx="11815990" cy="3977280"/>
          </a:xfrm>
        </p:spPr>
        <p:txBody>
          <a:bodyPr>
            <a:noAutofit/>
          </a:bodyPr>
          <a:lstStyle/>
          <a:p>
            <a:pPr algn="ctr"/>
            <a:r>
              <a:rPr lang="en-US" sz="2400" u="sng" dirty="0">
                <a:solidFill>
                  <a:schemeClr val="bg1"/>
                </a:solidFill>
              </a:rPr>
              <a:t>Further details: Four Stroke</a:t>
            </a:r>
          </a:p>
          <a:p>
            <a:pPr algn="just"/>
            <a:endParaRPr lang="en-US" sz="2400" dirty="0">
              <a:solidFill>
                <a:schemeClr val="bg1"/>
              </a:solidFill>
            </a:endParaRPr>
          </a:p>
          <a:p>
            <a:pPr marL="342900" indent="-342900" algn="just">
              <a:buFont typeface="Arial" panose="020B0604020202020204" pitchFamily="34" charset="0"/>
              <a:buChar char="•"/>
            </a:pPr>
            <a:r>
              <a:rPr lang="en-US" sz="2400" dirty="0">
                <a:solidFill>
                  <a:schemeClr val="bg1"/>
                </a:solidFill>
              </a:rPr>
              <a:t>Four Stroke Spark Ignition (Gasoline) Engine: 01 power stroke in 02 revolutions of shaft:</a:t>
            </a: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algn="just"/>
            <a:endParaRPr lang="en-US" sz="2400" dirty="0">
              <a:solidFill>
                <a:schemeClr val="bg1"/>
              </a:solidFill>
            </a:endParaRPr>
          </a:p>
          <a:p>
            <a:pPr marL="457200" indent="-457200" algn="just">
              <a:buFont typeface="Arial" panose="020B0604020202020204" pitchFamily="34" charset="0"/>
              <a:buChar char="•"/>
            </a:pPr>
            <a:endParaRPr lang="en-US" sz="2800" dirty="0">
              <a:solidFill>
                <a:schemeClr val="bg1"/>
              </a:solidFill>
            </a:endParaRPr>
          </a:p>
          <a:p>
            <a:pPr marL="457200" lvl="1" indent="-457200" algn="just">
              <a:buFont typeface="Arial" panose="020B0604020202020204" pitchFamily="34" charset="0"/>
              <a:buChar char="•"/>
            </a:pPr>
            <a:endParaRPr lang="en-US" sz="200" dirty="0">
              <a:solidFill>
                <a:schemeClr val="bg1"/>
              </a:solidFill>
            </a:endParaRPr>
          </a:p>
          <a:p>
            <a:pPr algn="just"/>
            <a:endParaRPr lang="en-US" sz="2800" dirty="0">
              <a:solidFill>
                <a:schemeClr val="bg1"/>
              </a:solidFill>
            </a:endParaRPr>
          </a:p>
        </p:txBody>
      </p:sp>
      <p:pic>
        <p:nvPicPr>
          <p:cNvPr id="1026" name="Picture 2" descr="Role of a Governor in Diesel Engine Generators">
            <a:extLst>
              <a:ext uri="{FF2B5EF4-FFF2-40B4-BE49-F238E27FC236}">
                <a16:creationId xmlns:a16="http://schemas.microsoft.com/office/drawing/2014/main" id="{FF5EF073-989F-4B69-31FD-A41CF5E10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160" y="2670810"/>
            <a:ext cx="6837680" cy="3846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50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99FC9-E98F-8049-28AC-701E22571D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E2967-3A22-9083-4C21-8BA77C1C6C00}"/>
              </a:ext>
            </a:extLst>
          </p:cNvPr>
          <p:cNvSpPr>
            <a:spLocks noGrp="1"/>
          </p:cNvSpPr>
          <p:nvPr>
            <p:ph type="title"/>
          </p:nvPr>
        </p:nvSpPr>
        <p:spPr>
          <a:xfrm>
            <a:off x="1500060" y="152221"/>
            <a:ext cx="9191880" cy="1142280"/>
          </a:xfrm>
        </p:spPr>
        <p:txBody>
          <a:bodyPr/>
          <a:lstStyle/>
          <a:p>
            <a:pPr algn="ctr"/>
            <a:r>
              <a:rPr lang="en-US" u="sng" dirty="0">
                <a:solidFill>
                  <a:schemeClr val="bg1"/>
                </a:solidFill>
              </a:rPr>
              <a:t>Prime Movers (Combustion-based)</a:t>
            </a:r>
          </a:p>
        </p:txBody>
      </p:sp>
      <p:sp>
        <p:nvSpPr>
          <p:cNvPr id="5" name="TextBox 4">
            <a:extLst>
              <a:ext uri="{FF2B5EF4-FFF2-40B4-BE49-F238E27FC236}">
                <a16:creationId xmlns:a16="http://schemas.microsoft.com/office/drawing/2014/main" id="{0FDD15E9-90CD-0457-DD73-4AD319AB8539}"/>
              </a:ext>
            </a:extLst>
          </p:cNvPr>
          <p:cNvSpPr txBox="1"/>
          <p:nvPr/>
        </p:nvSpPr>
        <p:spPr>
          <a:xfrm>
            <a:off x="260887" y="1772021"/>
            <a:ext cx="5835113" cy="415498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i="0" u="none" strike="noStrike" baseline="0" dirty="0">
                <a:solidFill>
                  <a:schemeClr val="bg1"/>
                </a:solidFill>
                <a:latin typeface="Times New Roman" panose="02020603050405020304" pitchFamily="18" charset="0"/>
              </a:rPr>
              <a:t>1. </a:t>
            </a:r>
            <a:r>
              <a:rPr lang="en-US" sz="2400" i="0" u="sng" strike="noStrike" baseline="0" dirty="0">
                <a:solidFill>
                  <a:schemeClr val="bg1"/>
                </a:solidFill>
                <a:latin typeface="Times New Roman" panose="02020603050405020304" pitchFamily="18" charset="0"/>
              </a:rPr>
              <a:t>Intake Stroke: </a:t>
            </a:r>
            <a:r>
              <a:rPr lang="en-US" sz="2400" i="0" u="none" strike="noStrike" baseline="0" dirty="0">
                <a:solidFill>
                  <a:schemeClr val="bg1"/>
                </a:solidFill>
                <a:latin typeface="Times New Roman" panose="02020603050405020304" pitchFamily="18" charset="0"/>
              </a:rPr>
              <a:t>The intake valve opens, and the piston moves down in the cylinder. This allows the air-fuel mixture to enter the combustion chamber.</a:t>
            </a:r>
          </a:p>
          <a:p>
            <a:pPr marL="457200" indent="-457200" algn="just">
              <a:buFont typeface="Wingdings" panose="05000000000000000000" pitchFamily="2" charset="2"/>
              <a:buChar char="Ø"/>
            </a:pPr>
            <a:endParaRPr lang="en-US" sz="2400" i="0" u="none" strike="noStrike" baseline="0" dirty="0">
              <a:solidFill>
                <a:schemeClr val="bg1"/>
              </a:solidFill>
              <a:latin typeface="Times New Roman" panose="02020603050405020304" pitchFamily="18" charset="0"/>
            </a:endParaRPr>
          </a:p>
          <a:p>
            <a:pPr algn="just"/>
            <a:r>
              <a:rPr lang="en-US" sz="2400" i="0" u="none" strike="noStrike" baseline="0" dirty="0">
                <a:solidFill>
                  <a:schemeClr val="bg1"/>
                </a:solidFill>
                <a:latin typeface="Times New Roman" panose="02020603050405020304" pitchFamily="18" charset="0"/>
              </a:rPr>
              <a:t>2. </a:t>
            </a:r>
            <a:r>
              <a:rPr lang="en-US" sz="2400" i="0" u="sng" strike="noStrike" baseline="0" dirty="0">
                <a:solidFill>
                  <a:schemeClr val="bg1"/>
                </a:solidFill>
                <a:latin typeface="Times New Roman" panose="02020603050405020304" pitchFamily="18" charset="0"/>
              </a:rPr>
              <a:t>Compression Stroke: </a:t>
            </a:r>
            <a:r>
              <a:rPr lang="en-US" sz="2400" i="0" u="none" strike="noStrike" baseline="0" dirty="0">
                <a:solidFill>
                  <a:schemeClr val="bg1"/>
                </a:solidFill>
                <a:latin typeface="Times New Roman" panose="02020603050405020304" pitchFamily="18" charset="0"/>
              </a:rPr>
              <a:t>The intake valve closes, and the piston moves back up, compressing the air-fuel mixture. Compression increases the temperature and pressure inside the cylinder, making the mixture more volatile.</a:t>
            </a:r>
          </a:p>
        </p:txBody>
      </p:sp>
      <p:sp>
        <p:nvSpPr>
          <p:cNvPr id="6" name="TextBox 3">
            <a:extLst>
              <a:ext uri="{FF2B5EF4-FFF2-40B4-BE49-F238E27FC236}">
                <a16:creationId xmlns:a16="http://schemas.microsoft.com/office/drawing/2014/main" id="{B44E5189-613D-3925-824F-FA1850BFCA13}"/>
              </a:ext>
            </a:extLst>
          </p:cNvPr>
          <p:cNvSpPr txBox="1"/>
          <p:nvPr/>
        </p:nvSpPr>
        <p:spPr>
          <a:xfrm>
            <a:off x="6353086" y="1772021"/>
            <a:ext cx="5578027" cy="4154984"/>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400" i="0" u="none" strike="noStrike" baseline="0" dirty="0">
                <a:solidFill>
                  <a:schemeClr val="bg1"/>
                </a:solidFill>
                <a:latin typeface="Times New Roman" panose="02020603050405020304" pitchFamily="18" charset="0"/>
              </a:rPr>
              <a:t>3.</a:t>
            </a:r>
            <a:r>
              <a:rPr lang="en-US" sz="2400" i="0" u="sng" strike="noStrike" baseline="0" dirty="0">
                <a:solidFill>
                  <a:schemeClr val="bg1"/>
                </a:solidFill>
                <a:latin typeface="Times New Roman" panose="02020603050405020304" pitchFamily="18" charset="0"/>
              </a:rPr>
              <a:t>Power Stroke (Combustion Stroke):</a:t>
            </a:r>
            <a:r>
              <a:rPr lang="en-US" sz="2400" i="0" u="none" strike="noStrike" baseline="0" dirty="0">
                <a:solidFill>
                  <a:schemeClr val="bg1"/>
                </a:solidFill>
                <a:latin typeface="Times New Roman" panose="02020603050405020304" pitchFamily="18" charset="0"/>
              </a:rPr>
              <a:t>When the piston reaches the top, a spark plug (in gasoline engines) ignites the compressed air-fuel mixture. The explosion forces the piston back down, turning the crankshaft and producing power to drive the vehicle.</a:t>
            </a:r>
          </a:p>
          <a:p>
            <a:pPr marL="457200" indent="-457200" algn="just">
              <a:buFont typeface="Wingdings" panose="05000000000000000000" pitchFamily="2" charset="2"/>
              <a:buChar char="Ø"/>
            </a:pPr>
            <a:endParaRPr lang="en-US" sz="2400" dirty="0">
              <a:solidFill>
                <a:schemeClr val="bg1"/>
              </a:solidFill>
              <a:latin typeface="Times New Roman" panose="02020603050405020304" pitchFamily="18" charset="0"/>
            </a:endParaRPr>
          </a:p>
          <a:p>
            <a:pPr algn="just"/>
            <a:r>
              <a:rPr lang="en-US" sz="2400" i="0" u="none" strike="noStrike" baseline="0" dirty="0">
                <a:solidFill>
                  <a:schemeClr val="bg1"/>
                </a:solidFill>
                <a:latin typeface="Times New Roman" panose="02020603050405020304" pitchFamily="18" charset="0"/>
              </a:rPr>
              <a:t>4. </a:t>
            </a:r>
            <a:r>
              <a:rPr lang="en-US" sz="2400" i="0" u="sng" strike="noStrike" baseline="0" dirty="0">
                <a:solidFill>
                  <a:schemeClr val="bg1"/>
                </a:solidFill>
                <a:latin typeface="Times New Roman" panose="02020603050405020304" pitchFamily="18" charset="0"/>
              </a:rPr>
              <a:t>Exhaust Stroke: </a:t>
            </a:r>
            <a:r>
              <a:rPr lang="en-US" sz="2400" i="0" u="none" strike="noStrike" baseline="0" dirty="0">
                <a:solidFill>
                  <a:schemeClr val="bg1"/>
                </a:solidFill>
                <a:latin typeface="Times New Roman" panose="02020603050405020304" pitchFamily="18" charset="0"/>
              </a:rPr>
              <a:t>The exhaust valve opens, and the piston moves back up to push the burned gases out of the combustion chamber. The cycle then repeats.</a:t>
            </a:r>
          </a:p>
        </p:txBody>
      </p:sp>
      <p:sp>
        <p:nvSpPr>
          <p:cNvPr id="7" name="Text Placeholder 2">
            <a:extLst>
              <a:ext uri="{FF2B5EF4-FFF2-40B4-BE49-F238E27FC236}">
                <a16:creationId xmlns:a16="http://schemas.microsoft.com/office/drawing/2014/main" id="{79F9168B-7EA9-DD8C-B779-D27133431882}"/>
              </a:ext>
            </a:extLst>
          </p:cNvPr>
          <p:cNvSpPr>
            <a:spLocks noGrp="1"/>
          </p:cNvSpPr>
          <p:nvPr>
            <p:ph type="body"/>
          </p:nvPr>
        </p:nvSpPr>
        <p:spPr>
          <a:xfrm>
            <a:off x="188005" y="723361"/>
            <a:ext cx="11815990" cy="3977280"/>
          </a:xfrm>
        </p:spPr>
        <p:txBody>
          <a:bodyPr>
            <a:noAutofit/>
          </a:bodyPr>
          <a:lstStyle/>
          <a:p>
            <a:pPr algn="ctr"/>
            <a:r>
              <a:rPr lang="en-US" sz="2400" u="sng" dirty="0">
                <a:solidFill>
                  <a:schemeClr val="bg1"/>
                </a:solidFill>
              </a:rPr>
              <a:t>Further details: Four Stroke</a:t>
            </a:r>
          </a:p>
          <a:p>
            <a:pPr algn="just"/>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marL="342900" indent="-342900" algn="just">
              <a:buFont typeface="Arial" panose="020B0604020202020204" pitchFamily="34" charset="0"/>
              <a:buChar char="•"/>
            </a:pPr>
            <a:endParaRPr lang="en-US" sz="2400" dirty="0">
              <a:solidFill>
                <a:schemeClr val="bg1"/>
              </a:solidFill>
            </a:endParaRPr>
          </a:p>
          <a:p>
            <a:pPr algn="just"/>
            <a:endParaRPr lang="en-US" sz="2400" dirty="0">
              <a:solidFill>
                <a:schemeClr val="bg1"/>
              </a:solidFill>
            </a:endParaRPr>
          </a:p>
          <a:p>
            <a:pPr marL="457200" indent="-457200" algn="just">
              <a:buFont typeface="Arial" panose="020B0604020202020204" pitchFamily="34" charset="0"/>
              <a:buChar char="•"/>
            </a:pPr>
            <a:endParaRPr lang="en-US" sz="2800" dirty="0">
              <a:solidFill>
                <a:schemeClr val="bg1"/>
              </a:solidFill>
            </a:endParaRPr>
          </a:p>
          <a:p>
            <a:pPr marL="457200" lvl="1" indent="-457200" algn="just">
              <a:buFont typeface="Arial" panose="020B0604020202020204" pitchFamily="34" charset="0"/>
              <a:buChar char="•"/>
            </a:pPr>
            <a:endParaRPr lang="en-US" sz="200" dirty="0">
              <a:solidFill>
                <a:schemeClr val="bg1"/>
              </a:solidFill>
            </a:endParaRPr>
          </a:p>
          <a:p>
            <a:pPr algn="just"/>
            <a:endParaRPr lang="en-US" sz="2800" dirty="0">
              <a:solidFill>
                <a:schemeClr val="bg1"/>
              </a:solidFill>
            </a:endParaRPr>
          </a:p>
        </p:txBody>
      </p:sp>
    </p:spTree>
    <p:extLst>
      <p:ext uri="{BB962C8B-B14F-4D97-AF65-F5344CB8AC3E}">
        <p14:creationId xmlns:p14="http://schemas.microsoft.com/office/powerpoint/2010/main" val="1310173074"/>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48852</TotalTime>
  <Words>660</Words>
  <Application>Microsoft Macintosh PowerPoint</Application>
  <PresentationFormat>Widescreen</PresentationFormat>
  <Paragraphs>137</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Calibri</vt:lpstr>
      <vt:lpstr>Cambria Math</vt:lpstr>
      <vt:lpstr>Georgia</vt:lpstr>
      <vt:lpstr>LM Roman 10</vt:lpstr>
      <vt:lpstr>Symbol</vt:lpstr>
      <vt:lpstr>Times New Roman</vt:lpstr>
      <vt:lpstr>Wingdings</vt:lpstr>
      <vt:lpstr>2_Office Theme</vt:lpstr>
      <vt:lpstr>Office Theme</vt:lpstr>
      <vt:lpstr>PowerPoint Presentation</vt:lpstr>
      <vt:lpstr>Prime Movers</vt:lpstr>
      <vt:lpstr>Prime Movers (Combustion-based)</vt:lpstr>
      <vt:lpstr>Prime Movers (Combustion-based)</vt:lpstr>
      <vt:lpstr>Prime Movers (Combustion-based)</vt:lpstr>
      <vt:lpstr>Prime Movers (Combustion-based)</vt:lpstr>
      <vt:lpstr>Prime Movers (Combustion-based)</vt:lpstr>
      <vt:lpstr>Prime Movers (Combustion-based)</vt:lpstr>
      <vt:lpstr>Prime Movers (Combustion-based)</vt:lpstr>
      <vt:lpstr>Prime Movers (Combustion-based)</vt:lpstr>
      <vt:lpstr>Prime Movers (Combustion-based)</vt:lpstr>
      <vt:lpstr>Prime Movers (Combustion-based)</vt:lpstr>
      <vt:lpstr>Prime Movers (Combustion-based)</vt:lpstr>
      <vt:lpstr>Prime Movers (Combustion-based)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Abbas, Syed Samar</dc:creator>
  <cp:lastModifiedBy>Samar Abbas</cp:lastModifiedBy>
  <cp:revision>1079</cp:revision>
  <dcterms:created xsi:type="dcterms:W3CDTF">2022-06-09T18:47:31Z</dcterms:created>
  <dcterms:modified xsi:type="dcterms:W3CDTF">2024-12-07T01:51:18Z</dcterms:modified>
</cp:coreProperties>
</file>