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4"/>
  </p:notesMasterIdLst>
  <p:sldIdLst>
    <p:sldId id="256" r:id="rId2"/>
    <p:sldId id="487" r:id="rId3"/>
    <p:sldId id="488" r:id="rId4"/>
    <p:sldId id="489" r:id="rId5"/>
    <p:sldId id="490" r:id="rId6"/>
    <p:sldId id="491" r:id="rId7"/>
    <p:sldId id="492" r:id="rId8"/>
    <p:sldId id="493" r:id="rId9"/>
    <p:sldId id="494" r:id="rId10"/>
    <p:sldId id="495" r:id="rId11"/>
    <p:sldId id="496" r:id="rId12"/>
    <p:sldId id="49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3" autoAdjust="0"/>
    <p:restoredTop sz="94249" autoAdjust="0"/>
  </p:normalViewPr>
  <p:slideViewPr>
    <p:cSldViewPr snapToGrid="0">
      <p:cViewPr varScale="1">
        <p:scale>
          <a:sx n="123" d="100"/>
          <a:sy n="123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0C69-FE5A-754A-A7A1-6BEA723119E4}" type="datetimeFigureOut">
              <a:rPr lang="en-US" smtClean="0"/>
              <a:t>12/6/24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8D51A-F98C-384E-9D7E-25A3352A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64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7641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7898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1347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9718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10363200" cy="4419600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sz="2000"/>
            </a:lvl1pPr>
            <a:lvl2pPr>
              <a:buClr>
                <a:srgbClr val="FFC000"/>
              </a:buCl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95880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155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3580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338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3612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1499760" y="2872440"/>
            <a:ext cx="9191880" cy="5296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023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7655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9115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6625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"/>
          <p:cNvSpPr/>
          <p:nvPr/>
        </p:nvSpPr>
        <p:spPr>
          <a:xfrm>
            <a:off x="203040" y="6575040"/>
            <a:ext cx="9400320" cy="360"/>
          </a:xfrm>
          <a:prstGeom prst="line">
            <a:avLst/>
          </a:prstGeom>
          <a:ln w="12600">
            <a:solidFill>
              <a:srgbClr val="E4002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" name="Picture 12"/>
          <p:cNvPicPr/>
          <p:nvPr/>
        </p:nvPicPr>
        <p:blipFill>
          <a:blip r:embed="rId15"/>
          <a:stretch/>
        </p:blipFill>
        <p:spPr>
          <a:xfrm>
            <a:off x="383760" y="231840"/>
            <a:ext cx="11423520" cy="925560"/>
          </a:xfrm>
          <a:prstGeom prst="rect">
            <a:avLst/>
          </a:prstGeom>
          <a:ln>
            <a:noFill/>
          </a:ln>
        </p:spPr>
      </p:pic>
      <p:pic>
        <p:nvPicPr>
          <p:cNvPr id="2" name="Picture 10"/>
          <p:cNvPicPr/>
          <p:nvPr/>
        </p:nvPicPr>
        <p:blipFill>
          <a:blip r:embed="rId16"/>
          <a:stretch/>
        </p:blipFill>
        <p:spPr>
          <a:xfrm>
            <a:off x="264600" y="207000"/>
            <a:ext cx="11662200" cy="6453000"/>
          </a:xfrm>
          <a:prstGeom prst="rect">
            <a:avLst/>
          </a:prstGeom>
          <a:ln>
            <a:noFill/>
          </a:ln>
        </p:spPr>
      </p:pic>
      <p:pic>
        <p:nvPicPr>
          <p:cNvPr id="3" name="Picture 13"/>
          <p:cNvPicPr/>
          <p:nvPr/>
        </p:nvPicPr>
        <p:blipFill>
          <a:blip r:embed="rId17"/>
          <a:stretch/>
        </p:blipFill>
        <p:spPr>
          <a:xfrm>
            <a:off x="10685880" y="524520"/>
            <a:ext cx="895680" cy="735840"/>
          </a:xfrm>
          <a:prstGeom prst="rect">
            <a:avLst/>
          </a:prstGeom>
          <a:ln>
            <a:noFill/>
          </a:ln>
        </p:spPr>
      </p:pic>
      <p:sp>
        <p:nvSpPr>
          <p:cNvPr id="4" name="PlaceHolder 2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5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  <p:extLst>
      <p:ext uri="{BB962C8B-B14F-4D97-AF65-F5344CB8AC3E}">
        <p14:creationId xmlns:p14="http://schemas.microsoft.com/office/powerpoint/2010/main" val="330247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CustomShape 1"/>
          <p:cNvSpPr/>
          <p:nvPr/>
        </p:nvSpPr>
        <p:spPr>
          <a:xfrm>
            <a:off x="640080" y="2693880"/>
            <a:ext cx="10636920" cy="146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50" name="CustomShape 2"/>
          <p:cNvSpPr/>
          <p:nvPr/>
        </p:nvSpPr>
        <p:spPr>
          <a:xfrm>
            <a:off x="1828800" y="4235400"/>
            <a:ext cx="8533800" cy="1496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-1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Georgia"/>
              </a:rPr>
              <a:t>Syed Samar Abbas 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51" name="Line 3"/>
          <p:cNvSpPr/>
          <p:nvPr/>
        </p:nvSpPr>
        <p:spPr>
          <a:xfrm>
            <a:off x="4082400" y="4326860"/>
            <a:ext cx="4026600" cy="360"/>
          </a:xfrm>
          <a:prstGeom prst="line">
            <a:avLst/>
          </a:prstGeom>
          <a:ln w="9360">
            <a:solidFill>
              <a:srgbClr val="FF0000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D795D1-05F5-44ED-BCBE-54CED6F44376}"/>
              </a:ext>
            </a:extLst>
          </p:cNvPr>
          <p:cNvSpPr txBox="1"/>
          <p:nvPr/>
        </p:nvSpPr>
        <p:spPr>
          <a:xfrm>
            <a:off x="379675" y="1722191"/>
            <a:ext cx="114320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Mechanical Power Transmission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MMET 301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0636B7-68B6-EC86-C031-27A090610A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C30BB-EC7B-E892-028D-A5A3DF12AD0E}"/>
              </a:ext>
            </a:extLst>
          </p:cNvPr>
          <p:cNvSpPr txBox="1">
            <a:spLocks/>
          </p:cNvSpPr>
          <p:nvPr/>
        </p:nvSpPr>
        <p:spPr>
          <a:xfrm>
            <a:off x="900698" y="181194"/>
            <a:ext cx="10390604" cy="11422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u="sng" dirty="0">
                <a:solidFill>
                  <a:schemeClr val="bg1"/>
                </a:solidFill>
              </a:rPr>
              <a:t>Failures of Chains, sprockets and </a:t>
            </a:r>
          </a:p>
          <a:p>
            <a:pPr algn="ctr"/>
            <a:r>
              <a:rPr lang="en-US" u="sng" dirty="0">
                <a:solidFill>
                  <a:schemeClr val="bg1"/>
                </a:solidFill>
              </a:rPr>
              <a:t>Gears</a:t>
            </a:r>
          </a:p>
          <a:p>
            <a:pPr algn="ctr"/>
            <a:endParaRPr lang="en-US" u="sng" dirty="0">
              <a:solidFill>
                <a:schemeClr val="bg1"/>
              </a:solidFill>
            </a:endParaRPr>
          </a:p>
          <a:p>
            <a:pPr algn="ctr"/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C3D052-2705-7567-0DB4-E7D5A1ADFB83}"/>
              </a:ext>
            </a:extLst>
          </p:cNvPr>
          <p:cNvSpPr txBox="1"/>
          <p:nvPr/>
        </p:nvSpPr>
        <p:spPr>
          <a:xfrm>
            <a:off x="301336" y="1323474"/>
            <a:ext cx="115893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solidFill>
                  <a:schemeClr val="bg1"/>
                </a:solidFill>
              </a:rPr>
              <a:t>2.  </a:t>
            </a:r>
            <a:r>
              <a:rPr lang="en-US" sz="2400" u="sng" dirty="0">
                <a:solidFill>
                  <a:schemeClr val="bg1"/>
                </a:solidFill>
              </a:rPr>
              <a:t>Fatigue-related failures:</a:t>
            </a:r>
          </a:p>
          <a:p>
            <a:pPr lvl="1" algn="just"/>
            <a:r>
              <a:rPr lang="en-US" sz="2400" u="sng" dirty="0">
                <a:solidFill>
                  <a:schemeClr val="bg1"/>
                </a:solidFill>
              </a:rPr>
              <a:t>- Chain Fatigue:</a:t>
            </a:r>
          </a:p>
          <a:p>
            <a:pPr lvl="1" algn="just"/>
            <a:r>
              <a:rPr lang="en-US" sz="2400" dirty="0">
                <a:solidFill>
                  <a:schemeClr val="bg1"/>
                </a:solidFill>
              </a:rPr>
              <a:t>Repeated cyclic loading can cause fatigue cracks in the chain's plates or links.</a:t>
            </a:r>
          </a:p>
          <a:p>
            <a:pPr lvl="1" algn="just"/>
            <a:r>
              <a:rPr lang="en-US" sz="2400" dirty="0">
                <a:solidFill>
                  <a:schemeClr val="bg1"/>
                </a:solidFill>
              </a:rPr>
              <a:t>Occurs due to improper tension or high cyclic stress.</a:t>
            </a:r>
          </a:p>
          <a:p>
            <a:pPr lvl="1" algn="just"/>
            <a:r>
              <a:rPr lang="en-US" sz="2400" u="sng" dirty="0">
                <a:solidFill>
                  <a:schemeClr val="bg1"/>
                </a:solidFill>
              </a:rPr>
              <a:t>- Sprocket Fatigue</a:t>
            </a:r>
            <a:r>
              <a:rPr lang="en-US" sz="2400" dirty="0">
                <a:solidFill>
                  <a:schemeClr val="bg1"/>
                </a:solidFill>
              </a:rPr>
              <a:t>:</a:t>
            </a:r>
          </a:p>
          <a:p>
            <a:pPr lvl="1" algn="just"/>
            <a:r>
              <a:rPr lang="en-US" sz="2400" dirty="0">
                <a:solidFill>
                  <a:schemeClr val="bg1"/>
                </a:solidFill>
              </a:rPr>
              <a:t>High stress concentrations on sprocket teeth can lead to crack initiation and propagation.</a:t>
            </a:r>
          </a:p>
          <a:p>
            <a:pPr lvl="1" algn="just"/>
            <a:r>
              <a:rPr lang="en-US" sz="2400" u="sng" dirty="0">
                <a:solidFill>
                  <a:schemeClr val="bg1"/>
                </a:solidFill>
              </a:rPr>
              <a:t>- Tooth Bending Fatigue:</a:t>
            </a:r>
          </a:p>
          <a:p>
            <a:pPr lvl="1" algn="just"/>
            <a:r>
              <a:rPr lang="en-US" sz="2400" dirty="0">
                <a:solidFill>
                  <a:schemeClr val="bg1"/>
                </a:solidFill>
              </a:rPr>
              <a:t>High cyclic stresses at the gear tooth roots cause cracks that propagate and eventually lead to tooth breakage.</a:t>
            </a:r>
          </a:p>
          <a:p>
            <a:pPr lvl="1" algn="just"/>
            <a:r>
              <a:rPr lang="en-US" sz="2400" dirty="0">
                <a:solidFill>
                  <a:schemeClr val="bg1"/>
                </a:solidFill>
              </a:rPr>
              <a:t>Occurs due to excessive loading or poor design.</a:t>
            </a:r>
          </a:p>
          <a:p>
            <a:pPr lvl="1" algn="just"/>
            <a:r>
              <a:rPr lang="en-US" sz="2400" u="sng" dirty="0">
                <a:solidFill>
                  <a:schemeClr val="bg1"/>
                </a:solidFill>
              </a:rPr>
              <a:t>- Surface Fatigue (Contact Fatigue):</a:t>
            </a:r>
          </a:p>
          <a:p>
            <a:pPr lvl="1" algn="just"/>
            <a:r>
              <a:rPr lang="en-US" sz="2400" dirty="0">
                <a:solidFill>
                  <a:schemeClr val="bg1"/>
                </a:solidFill>
              </a:rPr>
              <a:t>Micro-cracks develop on the gear surface due to repeated stress cycles, leading to spalling or material flaking.</a:t>
            </a:r>
          </a:p>
        </p:txBody>
      </p:sp>
    </p:spTree>
    <p:extLst>
      <p:ext uri="{BB962C8B-B14F-4D97-AF65-F5344CB8AC3E}">
        <p14:creationId xmlns:p14="http://schemas.microsoft.com/office/powerpoint/2010/main" val="209988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DD534-C17F-8C6D-87A7-010F52D42B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94909-9CF3-289C-5245-58DD89008DCF}"/>
              </a:ext>
            </a:extLst>
          </p:cNvPr>
          <p:cNvSpPr txBox="1">
            <a:spLocks/>
          </p:cNvSpPr>
          <p:nvPr/>
        </p:nvSpPr>
        <p:spPr>
          <a:xfrm>
            <a:off x="900698" y="181194"/>
            <a:ext cx="10390604" cy="11422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u="sng" dirty="0">
                <a:solidFill>
                  <a:schemeClr val="bg1"/>
                </a:solidFill>
              </a:rPr>
              <a:t>Failure Monitoring</a:t>
            </a:r>
          </a:p>
          <a:p>
            <a:pPr algn="ctr"/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4D3CE7-FA55-C5C7-8D43-AAC4E37E791D}"/>
              </a:ext>
            </a:extLst>
          </p:cNvPr>
          <p:cNvSpPr txBox="1"/>
          <p:nvPr/>
        </p:nvSpPr>
        <p:spPr>
          <a:xfrm>
            <a:off x="301336" y="939011"/>
            <a:ext cx="115893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en-US" sz="2400" u="sng" dirty="0">
                <a:solidFill>
                  <a:schemeClr val="bg1"/>
                </a:solidFill>
              </a:rPr>
              <a:t>Design Stage:</a:t>
            </a:r>
          </a:p>
          <a:p>
            <a:pPr marL="914400" lvl="1" indent="-457200" algn="just">
              <a:buAutoNum type="alphaLcParenR"/>
            </a:pPr>
            <a:r>
              <a:rPr lang="en-US" sz="2400" dirty="0">
                <a:solidFill>
                  <a:schemeClr val="bg1"/>
                </a:solidFill>
              </a:rPr>
              <a:t>Allowable stresses.</a:t>
            </a:r>
          </a:p>
          <a:p>
            <a:pPr marL="914400" lvl="1" indent="-457200" algn="just">
              <a:buAutoNum type="alphaLcParenR"/>
            </a:pPr>
            <a:r>
              <a:rPr lang="en-US" sz="2400" dirty="0">
                <a:solidFill>
                  <a:schemeClr val="bg1"/>
                </a:solidFill>
              </a:rPr>
              <a:t>Flow field analysis (for the case of lubricants).</a:t>
            </a:r>
          </a:p>
          <a:p>
            <a:pPr marL="914400" lvl="1" indent="-457200" algn="just">
              <a:buAutoNum type="alphaLcParenR"/>
            </a:pPr>
            <a:r>
              <a:rPr lang="en-US" sz="2400" dirty="0">
                <a:solidFill>
                  <a:schemeClr val="bg1"/>
                </a:solidFill>
              </a:rPr>
              <a:t>Heat transfer characteristics.</a:t>
            </a:r>
          </a:p>
          <a:p>
            <a:pPr marL="914400" lvl="1" indent="-457200" algn="just">
              <a:buAutoNum type="alphaLcParenR"/>
            </a:pPr>
            <a:r>
              <a:rPr lang="en-US" sz="2400" dirty="0">
                <a:solidFill>
                  <a:schemeClr val="bg1"/>
                </a:solidFill>
              </a:rPr>
              <a:t>Experimental methods. </a:t>
            </a:r>
          </a:p>
          <a:p>
            <a:pPr marL="914400" lvl="1" indent="-457200" algn="just">
              <a:buAutoNum type="alphaLcParenR"/>
            </a:pPr>
            <a:r>
              <a:rPr lang="en-US" sz="2400" dirty="0">
                <a:solidFill>
                  <a:schemeClr val="bg1"/>
                </a:solidFill>
              </a:rPr>
              <a:t>Numerical methods (simulations).   </a:t>
            </a:r>
          </a:p>
          <a:p>
            <a:pPr marL="457200" indent="-457200" algn="just">
              <a:buAutoNum type="arabicPeriod"/>
            </a:pPr>
            <a:endParaRPr lang="en-US" sz="2400" u="sng" dirty="0">
              <a:solidFill>
                <a:schemeClr val="bg1"/>
              </a:solidFill>
            </a:endParaRPr>
          </a:p>
          <a:p>
            <a:pPr marL="457200" indent="-457200" algn="just">
              <a:buAutoNum type="arabicPeriod"/>
            </a:pPr>
            <a:r>
              <a:rPr lang="en-US" sz="2400" u="sng" dirty="0">
                <a:solidFill>
                  <a:schemeClr val="bg1"/>
                </a:solidFill>
              </a:rPr>
              <a:t>Preventive maintenance: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en-US" sz="2400" dirty="0">
                <a:solidFill>
                  <a:schemeClr val="bg1"/>
                </a:solidFill>
              </a:rPr>
              <a:t>Lubrication 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en-US" sz="2400" dirty="0">
                <a:solidFill>
                  <a:schemeClr val="bg1"/>
                </a:solidFill>
              </a:rPr>
              <a:t>Checking for misalignments 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en-US" sz="2400" dirty="0">
                <a:solidFill>
                  <a:schemeClr val="bg1"/>
                </a:solidFill>
              </a:rPr>
              <a:t>Tightening of nut and bolts in manufacturing plants.</a:t>
            </a:r>
          </a:p>
          <a:p>
            <a:pPr marL="914400" lvl="1" indent="-457200" algn="just">
              <a:buFont typeface="+mj-lt"/>
              <a:buAutoNum type="alphaLcParenR"/>
            </a:pPr>
            <a:endParaRPr lang="en-US" sz="2400" dirty="0">
              <a:solidFill>
                <a:schemeClr val="bg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u="sng" dirty="0">
                <a:solidFill>
                  <a:schemeClr val="bg1"/>
                </a:solidFill>
              </a:rPr>
              <a:t>Plant shut-down maintenance: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en-US" sz="2400" dirty="0">
                <a:solidFill>
                  <a:schemeClr val="bg1"/>
                </a:solidFill>
              </a:rPr>
              <a:t>Collaborations with other teams. 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en-US" sz="2400" dirty="0">
                <a:solidFill>
                  <a:schemeClr val="bg1"/>
                </a:solidFill>
              </a:rPr>
              <a:t>Precautions for the future. </a:t>
            </a:r>
          </a:p>
        </p:txBody>
      </p:sp>
    </p:spTree>
    <p:extLst>
      <p:ext uri="{BB962C8B-B14F-4D97-AF65-F5344CB8AC3E}">
        <p14:creationId xmlns:p14="http://schemas.microsoft.com/office/powerpoint/2010/main" val="2531605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850C47-D975-E43F-DD42-960E38D7CE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C77B5-91C2-72D1-6763-91859C06FDB5}"/>
              </a:ext>
            </a:extLst>
          </p:cNvPr>
          <p:cNvSpPr txBox="1">
            <a:spLocks/>
          </p:cNvSpPr>
          <p:nvPr/>
        </p:nvSpPr>
        <p:spPr>
          <a:xfrm>
            <a:off x="900698" y="2857860"/>
            <a:ext cx="10390604" cy="11422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u="sng" dirty="0">
                <a:solidFill>
                  <a:schemeClr val="bg1"/>
                </a:solidFill>
              </a:rPr>
              <a:t>Thank you for a wonderful term!</a:t>
            </a:r>
          </a:p>
          <a:p>
            <a:pPr algn="ctr"/>
            <a:endParaRPr lang="en-US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013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FD449D-BA6A-83C3-9CBC-0A30756194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FCA39-AF13-0A24-87B0-C79497031BAA}"/>
              </a:ext>
            </a:extLst>
          </p:cNvPr>
          <p:cNvSpPr txBox="1">
            <a:spLocks/>
          </p:cNvSpPr>
          <p:nvPr/>
        </p:nvSpPr>
        <p:spPr>
          <a:xfrm>
            <a:off x="1500060" y="181194"/>
            <a:ext cx="9191880" cy="11422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u="sng" dirty="0">
                <a:solidFill>
                  <a:schemeClr val="bg1"/>
                </a:solidFill>
              </a:rPr>
              <a:t>Failures in MPT</a:t>
            </a:r>
          </a:p>
          <a:p>
            <a:pPr algn="ctr"/>
            <a:endParaRPr lang="en-US" u="sng" dirty="0">
              <a:solidFill>
                <a:schemeClr val="bg1"/>
              </a:solidFill>
            </a:endParaRPr>
          </a:p>
          <a:p>
            <a:pPr algn="ctr"/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910AB-8C60-5BD7-C928-A7C759E31A85}"/>
              </a:ext>
            </a:extLst>
          </p:cNvPr>
          <p:cNvSpPr txBox="1"/>
          <p:nvPr/>
        </p:nvSpPr>
        <p:spPr>
          <a:xfrm>
            <a:off x="453736" y="1427383"/>
            <a:ext cx="112845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Mechanical power transmission systems can experience several types of failures due to design, manufacturing, installation, or operational issues.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Let’s review it by components!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We have had the following mechanisms covered: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Brakes and Clutches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Belt drives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Chains and sprockets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Gears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Couplings (and universal)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Bearings</a:t>
            </a:r>
          </a:p>
        </p:txBody>
      </p:sp>
    </p:spTree>
    <p:extLst>
      <p:ext uri="{BB962C8B-B14F-4D97-AF65-F5344CB8AC3E}">
        <p14:creationId xmlns:p14="http://schemas.microsoft.com/office/powerpoint/2010/main" val="1263476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434CE3-88B2-BC3A-E225-2AC7BEC6D1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B9353-089C-EB21-D164-1B14AEA52BD1}"/>
              </a:ext>
            </a:extLst>
          </p:cNvPr>
          <p:cNvSpPr txBox="1">
            <a:spLocks/>
          </p:cNvSpPr>
          <p:nvPr/>
        </p:nvSpPr>
        <p:spPr>
          <a:xfrm>
            <a:off x="1500060" y="181194"/>
            <a:ext cx="9191880" cy="11422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u="sng" dirty="0">
                <a:solidFill>
                  <a:schemeClr val="bg1"/>
                </a:solidFill>
              </a:rPr>
              <a:t>Failures of Brakes</a:t>
            </a:r>
          </a:p>
          <a:p>
            <a:pPr algn="ctr"/>
            <a:endParaRPr lang="en-US" u="sng" dirty="0">
              <a:solidFill>
                <a:schemeClr val="bg1"/>
              </a:solidFill>
            </a:endParaRPr>
          </a:p>
          <a:p>
            <a:pPr algn="ctr"/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B5612D-7FDE-F8B0-16F9-F54B065C847E}"/>
              </a:ext>
            </a:extLst>
          </p:cNvPr>
          <p:cNvSpPr txBox="1"/>
          <p:nvPr/>
        </p:nvSpPr>
        <p:spPr>
          <a:xfrm>
            <a:off x="453736" y="586078"/>
            <a:ext cx="1128452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u="sng" dirty="0">
                <a:solidFill>
                  <a:schemeClr val="bg1"/>
                </a:solidFill>
              </a:rPr>
              <a:t>1. Hydraulic Issues: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- </a:t>
            </a:r>
            <a:r>
              <a:rPr lang="en-US" sz="2400" u="sng" dirty="0">
                <a:solidFill>
                  <a:schemeClr val="bg1"/>
                </a:solidFill>
              </a:rPr>
              <a:t>Brake Fluid Leak: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A leak in the hydraulic system reduces brake pressure, making it difficult or 	impossible to stop the vehicle.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- </a:t>
            </a:r>
            <a:r>
              <a:rPr lang="en-US" sz="2400" u="sng" dirty="0">
                <a:solidFill>
                  <a:schemeClr val="bg1"/>
                </a:solidFill>
              </a:rPr>
              <a:t>Air in the Brake Lines: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Air pockets in the brake lines can form due to cavitation, leading to 	reduced braking effectiveness.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- </a:t>
            </a:r>
            <a:r>
              <a:rPr lang="en-US" sz="2400" u="sng" dirty="0">
                <a:solidFill>
                  <a:schemeClr val="bg1"/>
                </a:solidFill>
              </a:rPr>
              <a:t>Low Brake Fluid Levels: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Insufficient brake fluid prevents proper hydraulic pressure from being 	applied.</a:t>
            </a:r>
          </a:p>
          <a:p>
            <a:pPr algn="just"/>
            <a:r>
              <a:rPr lang="en-US" sz="2400" u="sng" dirty="0">
                <a:solidFill>
                  <a:schemeClr val="bg1"/>
                </a:solidFill>
              </a:rPr>
              <a:t>2. Overheating: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- </a:t>
            </a:r>
            <a:r>
              <a:rPr lang="en-US" sz="2400" u="sng" dirty="0">
                <a:solidFill>
                  <a:schemeClr val="bg1"/>
                </a:solidFill>
              </a:rPr>
              <a:t>Brake Fade: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Prolonged or excessive braking (e.g., driving downhill for long periods). 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- </a:t>
            </a:r>
            <a:r>
              <a:rPr lang="en-US" sz="2400" u="sng" dirty="0">
                <a:solidFill>
                  <a:schemeClr val="bg1"/>
                </a:solidFill>
              </a:rPr>
              <a:t>Glazed Brake Pads or Rotors: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Overheating can cause the brake pads or rotors to develop a smooth, 	glass-like surface, reducing their ability to generate friction.</a:t>
            </a:r>
          </a:p>
        </p:txBody>
      </p:sp>
    </p:spTree>
    <p:extLst>
      <p:ext uri="{BB962C8B-B14F-4D97-AF65-F5344CB8AC3E}">
        <p14:creationId xmlns:p14="http://schemas.microsoft.com/office/powerpoint/2010/main" val="1619396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E13400-6DB2-62E3-83D9-101D17E4BF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608B6-B5E4-AEB1-4F45-A1397F3278E6}"/>
              </a:ext>
            </a:extLst>
          </p:cNvPr>
          <p:cNvSpPr txBox="1">
            <a:spLocks/>
          </p:cNvSpPr>
          <p:nvPr/>
        </p:nvSpPr>
        <p:spPr>
          <a:xfrm>
            <a:off x="1500060" y="181194"/>
            <a:ext cx="9191880" cy="11422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u="sng" dirty="0">
                <a:solidFill>
                  <a:schemeClr val="bg1"/>
                </a:solidFill>
              </a:rPr>
              <a:t>Failures of Brakes</a:t>
            </a:r>
          </a:p>
          <a:p>
            <a:pPr algn="ctr"/>
            <a:endParaRPr lang="en-US" u="sng" dirty="0">
              <a:solidFill>
                <a:schemeClr val="bg1"/>
              </a:solidFill>
            </a:endParaRPr>
          </a:p>
          <a:p>
            <a:pPr algn="ctr"/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54AB4C-B500-2BFD-D2FB-2B58D675A875}"/>
              </a:ext>
            </a:extLst>
          </p:cNvPr>
          <p:cNvSpPr txBox="1"/>
          <p:nvPr/>
        </p:nvSpPr>
        <p:spPr>
          <a:xfrm>
            <a:off x="453736" y="845852"/>
            <a:ext cx="112845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u="sng" dirty="0">
                <a:solidFill>
                  <a:schemeClr val="bg1"/>
                </a:solidFill>
              </a:rPr>
              <a:t>3. Mechanical Failures: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u="sng" dirty="0">
                <a:solidFill>
                  <a:schemeClr val="bg1"/>
                </a:solidFill>
              </a:rPr>
              <a:t>- Worn Brake Pads or Shoes: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Excessively worn pads or shoes can reduce braking performance.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u="sng" dirty="0">
                <a:solidFill>
                  <a:schemeClr val="bg1"/>
                </a:solidFill>
              </a:rPr>
              <a:t>- Damaged Brake Rotors or Drums: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Damaged rotors and drums can cause uneven braking or reduce braking 	efficiency.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u="sng" dirty="0">
                <a:solidFill>
                  <a:schemeClr val="bg1"/>
                </a:solidFill>
              </a:rPr>
              <a:t>- Faulty Calipers: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Calipers that fail to engage or release properly can reduce braking force or 	cause the brakes to stick.</a:t>
            </a:r>
          </a:p>
          <a:p>
            <a:pPr algn="just"/>
            <a:r>
              <a:rPr lang="en-US" sz="2400" u="sng" dirty="0">
                <a:solidFill>
                  <a:schemeClr val="bg1"/>
                </a:solidFill>
              </a:rPr>
              <a:t>4. Lubrication-related failures: 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- While some parts may require lubrication (for instance: Brake Caliper 	Pins/Slides, or in drum brakes, contact points where the brake shoes touch 	the backing plate), others should essentially remain free of contamination 	(as an example: pads and rotors or general friction surfaces). 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- Do you think brake shoes should be lubricated? </a:t>
            </a:r>
          </a:p>
        </p:txBody>
      </p:sp>
    </p:spTree>
    <p:extLst>
      <p:ext uri="{BB962C8B-B14F-4D97-AF65-F5344CB8AC3E}">
        <p14:creationId xmlns:p14="http://schemas.microsoft.com/office/powerpoint/2010/main" val="3243049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8D7486-3467-AC9D-7DEE-D49C6C1304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DE2A8-BBA6-A30C-4022-67C3A6CD6C63}"/>
              </a:ext>
            </a:extLst>
          </p:cNvPr>
          <p:cNvSpPr txBox="1">
            <a:spLocks/>
          </p:cNvSpPr>
          <p:nvPr/>
        </p:nvSpPr>
        <p:spPr>
          <a:xfrm>
            <a:off x="1500060" y="181194"/>
            <a:ext cx="9191880" cy="11422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u="sng" dirty="0">
                <a:solidFill>
                  <a:schemeClr val="bg1"/>
                </a:solidFill>
              </a:rPr>
              <a:t>Failures of Clutches</a:t>
            </a:r>
          </a:p>
          <a:p>
            <a:pPr algn="ctr"/>
            <a:endParaRPr lang="en-US" u="sng" dirty="0">
              <a:solidFill>
                <a:schemeClr val="bg1"/>
              </a:solidFill>
            </a:endParaRPr>
          </a:p>
          <a:p>
            <a:pPr algn="ctr"/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55843C-4708-3807-1AEA-5C7520B88656}"/>
              </a:ext>
            </a:extLst>
          </p:cNvPr>
          <p:cNvSpPr txBox="1"/>
          <p:nvPr/>
        </p:nvSpPr>
        <p:spPr>
          <a:xfrm>
            <a:off x="301336" y="752334"/>
            <a:ext cx="1158932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u="sng" dirty="0">
                <a:solidFill>
                  <a:schemeClr val="bg1"/>
                </a:solidFill>
              </a:rPr>
              <a:t>1. Clutch Slipping: 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The clutch does not fully engage, resulting in a loss of power transmission.	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u="sng" dirty="0">
                <a:solidFill>
                  <a:schemeClr val="bg1"/>
                </a:solidFill>
              </a:rPr>
              <a:t>Causes could be: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- </a:t>
            </a:r>
            <a:r>
              <a:rPr lang="en-US" sz="2400" u="sng" dirty="0">
                <a:solidFill>
                  <a:schemeClr val="bg1"/>
                </a:solidFill>
              </a:rPr>
              <a:t>Worn Clutch Disc: </a:t>
            </a:r>
            <a:r>
              <a:rPr lang="en-US" sz="2400" dirty="0">
                <a:solidFill>
                  <a:schemeClr val="bg1"/>
                </a:solidFill>
              </a:rPr>
              <a:t>Excessive wear reduces the friction material on the disc.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- </a:t>
            </a:r>
            <a:r>
              <a:rPr lang="en-US" sz="2400" u="sng" dirty="0">
                <a:solidFill>
                  <a:schemeClr val="bg1"/>
                </a:solidFill>
              </a:rPr>
              <a:t>Oil or Grease Contamination: </a:t>
            </a:r>
            <a:r>
              <a:rPr lang="en-US" sz="2400" dirty="0">
                <a:solidFill>
                  <a:schemeClr val="bg1"/>
                </a:solidFill>
              </a:rPr>
              <a:t>Leakage from the engine or transmission can 	contaminate the friction surfaces.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- </a:t>
            </a:r>
            <a:r>
              <a:rPr lang="en-US" sz="2400" u="sng" dirty="0">
                <a:solidFill>
                  <a:schemeClr val="bg1"/>
                </a:solidFill>
              </a:rPr>
              <a:t>Weak Pressure Plate Springs: </a:t>
            </a:r>
            <a:r>
              <a:rPr lang="en-US" sz="2400" dirty="0">
                <a:solidFill>
                  <a:schemeClr val="bg1"/>
                </a:solidFill>
              </a:rPr>
              <a:t>Insufficient clamping force leads to slippage.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- </a:t>
            </a:r>
            <a:r>
              <a:rPr lang="en-US" sz="2400" u="sng" dirty="0">
                <a:solidFill>
                  <a:schemeClr val="bg1"/>
                </a:solidFill>
              </a:rPr>
              <a:t>Incorrect Adjustment:</a:t>
            </a:r>
            <a:r>
              <a:rPr lang="en-US" sz="2400" dirty="0">
                <a:solidFill>
                  <a:schemeClr val="bg1"/>
                </a:solidFill>
              </a:rPr>
              <a:t> Improper free play in the clutch pedal can cause 	incomplete engagement.</a:t>
            </a:r>
          </a:p>
          <a:p>
            <a:pPr algn="just"/>
            <a:r>
              <a:rPr lang="en-US" sz="2400" u="sng" dirty="0">
                <a:solidFill>
                  <a:schemeClr val="bg1"/>
                </a:solidFill>
              </a:rPr>
              <a:t>2. Clutch Dragging: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The clutch does not fully disengage, making gear shifting difficult and causing grinding noises.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u="sng" dirty="0">
                <a:solidFill>
                  <a:schemeClr val="bg1"/>
                </a:solidFill>
              </a:rPr>
              <a:t>Causes could be: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- </a:t>
            </a:r>
            <a:r>
              <a:rPr lang="en-US" sz="2400" u="sng" dirty="0">
                <a:solidFill>
                  <a:schemeClr val="bg1"/>
                </a:solidFill>
              </a:rPr>
              <a:t>Improper Adjustment:</a:t>
            </a:r>
            <a:r>
              <a:rPr lang="en-US" sz="2400" dirty="0">
                <a:solidFill>
                  <a:schemeClr val="bg1"/>
                </a:solidFill>
              </a:rPr>
              <a:t> Insufficient clearance in the clutch linkage or cable.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-</a:t>
            </a:r>
            <a:r>
              <a:rPr lang="en-US" sz="2400" u="sng" dirty="0">
                <a:solidFill>
                  <a:schemeClr val="bg1"/>
                </a:solidFill>
              </a:rPr>
              <a:t>Warped Clutch Disc or Flywheel:</a:t>
            </a:r>
            <a:r>
              <a:rPr lang="en-US" sz="2400" dirty="0">
                <a:solidFill>
                  <a:schemeClr val="bg1"/>
                </a:solidFill>
              </a:rPr>
              <a:t> Deformation prevents smooth 	disengagement.</a:t>
            </a:r>
          </a:p>
        </p:txBody>
      </p:sp>
    </p:spTree>
    <p:extLst>
      <p:ext uri="{BB962C8B-B14F-4D97-AF65-F5344CB8AC3E}">
        <p14:creationId xmlns:p14="http://schemas.microsoft.com/office/powerpoint/2010/main" val="712152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E847CA-9A85-8666-FBEC-9538CF1645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C496E-DCA5-D8B6-CD8F-5200D7BAA9AD}"/>
              </a:ext>
            </a:extLst>
          </p:cNvPr>
          <p:cNvSpPr txBox="1">
            <a:spLocks/>
          </p:cNvSpPr>
          <p:nvPr/>
        </p:nvSpPr>
        <p:spPr>
          <a:xfrm>
            <a:off x="1500060" y="181194"/>
            <a:ext cx="9191880" cy="11422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u="sng" dirty="0">
                <a:solidFill>
                  <a:schemeClr val="bg1"/>
                </a:solidFill>
              </a:rPr>
              <a:t>Failures of Clutches</a:t>
            </a:r>
          </a:p>
          <a:p>
            <a:pPr algn="ctr"/>
            <a:endParaRPr lang="en-US" u="sng" dirty="0">
              <a:solidFill>
                <a:schemeClr val="bg1"/>
              </a:solidFill>
            </a:endParaRPr>
          </a:p>
          <a:p>
            <a:pPr algn="ctr"/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88620B-4E5A-A489-C225-E392C176E400}"/>
              </a:ext>
            </a:extLst>
          </p:cNvPr>
          <p:cNvSpPr txBox="1"/>
          <p:nvPr/>
        </p:nvSpPr>
        <p:spPr>
          <a:xfrm>
            <a:off x="301336" y="1199143"/>
            <a:ext cx="115893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u="sng" dirty="0">
                <a:solidFill>
                  <a:schemeClr val="bg1"/>
                </a:solidFill>
              </a:rPr>
              <a:t>3. Clutch Chatter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A jerky or shuddering engagement of the clutch, especially when starting from a stop.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u="sng" dirty="0">
                <a:solidFill>
                  <a:schemeClr val="bg1"/>
                </a:solidFill>
              </a:rPr>
              <a:t>Causes could be: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- Contaminated Friction Surfaces: Oil, grease, or dirt on the clutch disc or 	flywheel.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- Warped or Glazed Components: Excessive heat causes glazing or warping 	of the clutch disc or flywheel.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- Weak Engine Mounts: Loose or damaged mounts allow excessive vibration.</a:t>
            </a:r>
          </a:p>
          <a:p>
            <a:pPr algn="just"/>
            <a:endParaRPr lang="en-US" sz="2400" dirty="0">
              <a:solidFill>
                <a:schemeClr val="bg1"/>
              </a:solidFill>
            </a:endParaRP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4. Can you think of a failure mechanism related to clutch actuation? </a:t>
            </a:r>
          </a:p>
          <a:p>
            <a:pPr algn="just"/>
            <a:endParaRPr lang="en-US" sz="2400" dirty="0">
              <a:solidFill>
                <a:schemeClr val="bg1"/>
              </a:solidFill>
            </a:endParaRP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5. Does the rule of not lubricating the friction surfaces apply? </a:t>
            </a:r>
          </a:p>
        </p:txBody>
      </p:sp>
    </p:spTree>
    <p:extLst>
      <p:ext uri="{BB962C8B-B14F-4D97-AF65-F5344CB8AC3E}">
        <p14:creationId xmlns:p14="http://schemas.microsoft.com/office/powerpoint/2010/main" val="651747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04AC45-3398-4A86-4FD6-9E85F923E9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459F7-79E2-3BA0-852F-B1393D757AB5}"/>
              </a:ext>
            </a:extLst>
          </p:cNvPr>
          <p:cNvSpPr txBox="1">
            <a:spLocks/>
          </p:cNvSpPr>
          <p:nvPr/>
        </p:nvSpPr>
        <p:spPr>
          <a:xfrm>
            <a:off x="1500060" y="181194"/>
            <a:ext cx="9191880" cy="11422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u="sng" dirty="0">
                <a:solidFill>
                  <a:schemeClr val="bg1"/>
                </a:solidFill>
              </a:rPr>
              <a:t>Failures of Belt drives</a:t>
            </a:r>
          </a:p>
          <a:p>
            <a:pPr algn="ctr"/>
            <a:endParaRPr lang="en-US" u="sng" dirty="0">
              <a:solidFill>
                <a:schemeClr val="bg1"/>
              </a:solidFill>
            </a:endParaRPr>
          </a:p>
          <a:p>
            <a:pPr algn="ctr"/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37E36C-92C4-A194-C634-EFCA6DD77E25}"/>
              </a:ext>
            </a:extLst>
          </p:cNvPr>
          <p:cNvSpPr txBox="1"/>
          <p:nvPr/>
        </p:nvSpPr>
        <p:spPr>
          <a:xfrm>
            <a:off x="301336" y="939371"/>
            <a:ext cx="115893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u="sng" dirty="0">
                <a:solidFill>
                  <a:schemeClr val="bg1"/>
                </a:solidFill>
              </a:rPr>
              <a:t>1. Belt Slippage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The belt slips over the pulley, causing a loss of power transmission.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u="sng" dirty="0">
                <a:solidFill>
                  <a:schemeClr val="bg1"/>
                </a:solidFill>
              </a:rPr>
              <a:t>Causes: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u="sng" dirty="0">
                <a:solidFill>
                  <a:schemeClr val="bg1"/>
                </a:solidFill>
              </a:rPr>
              <a:t>- Insufficient Tension:</a:t>
            </a:r>
            <a:r>
              <a:rPr lang="en-US" sz="2400" dirty="0">
                <a:solidFill>
                  <a:schemeClr val="bg1"/>
                </a:solidFill>
              </a:rPr>
              <a:t> Improperly tensioned belts fail to maintain frictional 	contact.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u="sng" dirty="0">
                <a:solidFill>
                  <a:schemeClr val="bg1"/>
                </a:solidFill>
              </a:rPr>
              <a:t>- Worn Pulley Surfaces:</a:t>
            </a:r>
            <a:r>
              <a:rPr lang="en-US" sz="2400" dirty="0">
                <a:solidFill>
                  <a:schemeClr val="bg1"/>
                </a:solidFill>
              </a:rPr>
              <a:t> Reduced grip due to wear or polishing of pulley 	surfaces.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u="sng" dirty="0">
                <a:solidFill>
                  <a:schemeClr val="bg1"/>
                </a:solidFill>
              </a:rPr>
              <a:t>- Oil or Grease Contamination:</a:t>
            </a:r>
            <a:r>
              <a:rPr lang="en-US" sz="2400" dirty="0">
                <a:solidFill>
                  <a:schemeClr val="bg1"/>
                </a:solidFill>
              </a:rPr>
              <a:t> Reduces the friction needed for power 	transmission.</a:t>
            </a:r>
          </a:p>
          <a:p>
            <a:pPr algn="just"/>
            <a:r>
              <a:rPr lang="en-US" sz="2400" u="sng" dirty="0">
                <a:solidFill>
                  <a:schemeClr val="bg1"/>
                </a:solidFill>
              </a:rPr>
              <a:t>2. Belt Breakage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The belt snaps or breaks under operation.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u="sng" dirty="0">
                <a:solidFill>
                  <a:schemeClr val="bg1"/>
                </a:solidFill>
              </a:rPr>
              <a:t>Causes: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- </a:t>
            </a:r>
            <a:r>
              <a:rPr lang="en-US" sz="2400" u="sng" dirty="0">
                <a:solidFill>
                  <a:schemeClr val="bg1"/>
                </a:solidFill>
              </a:rPr>
              <a:t>Overloading:</a:t>
            </a:r>
            <a:r>
              <a:rPr lang="en-US" sz="2400" dirty="0">
                <a:solidFill>
                  <a:schemeClr val="bg1"/>
                </a:solidFill>
              </a:rPr>
              <a:t> Excessive force on the belt beyond its tensile strength.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- </a:t>
            </a:r>
            <a:r>
              <a:rPr lang="en-US" sz="2400" u="sng" dirty="0">
                <a:solidFill>
                  <a:schemeClr val="bg1"/>
                </a:solidFill>
              </a:rPr>
              <a:t>Misalignment:</a:t>
            </a:r>
            <a:r>
              <a:rPr lang="en-US" sz="2400" dirty="0">
                <a:solidFill>
                  <a:schemeClr val="bg1"/>
                </a:solidFill>
              </a:rPr>
              <a:t> Misaligned pulleys create uneven stress on the belt.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- </a:t>
            </a:r>
            <a:r>
              <a:rPr lang="en-US" sz="2400" u="sng" dirty="0">
                <a:solidFill>
                  <a:schemeClr val="bg1"/>
                </a:solidFill>
              </a:rPr>
              <a:t>Aging:</a:t>
            </a:r>
            <a:r>
              <a:rPr lang="en-US" sz="2400" dirty="0">
                <a:solidFill>
                  <a:schemeClr val="bg1"/>
                </a:solidFill>
              </a:rPr>
              <a:t> Natural degradation of the belt material over time.</a:t>
            </a:r>
          </a:p>
        </p:txBody>
      </p:sp>
    </p:spTree>
    <p:extLst>
      <p:ext uri="{BB962C8B-B14F-4D97-AF65-F5344CB8AC3E}">
        <p14:creationId xmlns:p14="http://schemas.microsoft.com/office/powerpoint/2010/main" val="25147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D9B88D-248D-CB41-E179-E7F749A42A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46060-D9B0-A085-64F9-DA9138C8EBD0}"/>
              </a:ext>
            </a:extLst>
          </p:cNvPr>
          <p:cNvSpPr txBox="1">
            <a:spLocks/>
          </p:cNvSpPr>
          <p:nvPr/>
        </p:nvSpPr>
        <p:spPr>
          <a:xfrm>
            <a:off x="1500060" y="181194"/>
            <a:ext cx="9191880" cy="11422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u="sng" dirty="0">
                <a:solidFill>
                  <a:schemeClr val="bg1"/>
                </a:solidFill>
              </a:rPr>
              <a:t>Failures of Belt drives</a:t>
            </a:r>
          </a:p>
          <a:p>
            <a:pPr algn="ctr"/>
            <a:endParaRPr lang="en-US" u="sng" dirty="0">
              <a:solidFill>
                <a:schemeClr val="bg1"/>
              </a:solidFill>
            </a:endParaRPr>
          </a:p>
          <a:p>
            <a:pPr algn="ctr"/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ACCD26-C100-E24B-A7BE-C1196ADD8CA5}"/>
              </a:ext>
            </a:extLst>
          </p:cNvPr>
          <p:cNvSpPr txBox="1"/>
          <p:nvPr/>
        </p:nvSpPr>
        <p:spPr>
          <a:xfrm>
            <a:off x="301336" y="1323474"/>
            <a:ext cx="115893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u="sng" dirty="0">
                <a:solidFill>
                  <a:schemeClr val="bg1"/>
                </a:solidFill>
              </a:rPr>
              <a:t>3. Pulley-Related Failures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Pulleys fail to operate properly, leading to belt damage.		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u="sng" dirty="0">
                <a:solidFill>
                  <a:schemeClr val="bg1"/>
                </a:solidFill>
              </a:rPr>
              <a:t>Causes: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u="sng" dirty="0">
                <a:solidFill>
                  <a:schemeClr val="bg1"/>
                </a:solidFill>
              </a:rPr>
              <a:t>- Worn Pulley Grooves: </a:t>
            </a:r>
            <a:r>
              <a:rPr lang="en-US" sz="2400" dirty="0">
                <a:solidFill>
                  <a:schemeClr val="bg1"/>
                </a:solidFill>
              </a:rPr>
              <a:t>Smooth or uneven grooves reduce grip.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u="sng" dirty="0">
                <a:solidFill>
                  <a:schemeClr val="bg1"/>
                </a:solidFill>
              </a:rPr>
              <a:t>- Damaged Pulley Surface: </a:t>
            </a:r>
            <a:r>
              <a:rPr lang="en-US" sz="2400" dirty="0">
                <a:solidFill>
                  <a:schemeClr val="bg1"/>
                </a:solidFill>
              </a:rPr>
              <a:t>Physical damage can cause uneven wear or belt 	damage.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u="sng" dirty="0">
                <a:solidFill>
                  <a:schemeClr val="bg1"/>
                </a:solidFill>
              </a:rPr>
              <a:t>- Improper Pulley Size:</a:t>
            </a:r>
            <a:r>
              <a:rPr lang="en-US" sz="2400" dirty="0">
                <a:solidFill>
                  <a:schemeClr val="bg1"/>
                </a:solidFill>
              </a:rPr>
              <a:t> Incorrect pulley size can strain the belt.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u="sng" dirty="0">
                <a:solidFill>
                  <a:schemeClr val="bg1"/>
                </a:solidFill>
              </a:rPr>
              <a:t>- Proper lubrication:</a:t>
            </a:r>
            <a:r>
              <a:rPr lang="en-US" sz="2400" dirty="0">
                <a:solidFill>
                  <a:schemeClr val="bg1"/>
                </a:solidFill>
              </a:rPr>
              <a:t> is essential for ensuring smooth operation, reducing 	wear, 	and extending the life of the system. However, over-lubrication or 	lubricating the wrong areas can cause problems, such as belt slippage.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u="sng" dirty="0">
                <a:solidFill>
                  <a:schemeClr val="bg1"/>
                </a:solidFill>
              </a:rPr>
              <a:t>- Belt Contact Surfaces:</a:t>
            </a:r>
            <a:r>
              <a:rPr lang="en-US" sz="2400" dirty="0">
                <a:solidFill>
                  <a:schemeClr val="bg1"/>
                </a:solidFill>
              </a:rPr>
              <a:t> The grooves or flat surfaces of the pulley where the 	belt runs must remain free of lubricant.</a:t>
            </a:r>
          </a:p>
        </p:txBody>
      </p:sp>
    </p:spTree>
    <p:extLst>
      <p:ext uri="{BB962C8B-B14F-4D97-AF65-F5344CB8AC3E}">
        <p14:creationId xmlns:p14="http://schemas.microsoft.com/office/powerpoint/2010/main" val="646698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652984-18B4-673A-7B27-7A8583D26D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2142D-962E-D69D-1F94-5686F83FD6C9}"/>
              </a:ext>
            </a:extLst>
          </p:cNvPr>
          <p:cNvSpPr txBox="1">
            <a:spLocks/>
          </p:cNvSpPr>
          <p:nvPr/>
        </p:nvSpPr>
        <p:spPr>
          <a:xfrm>
            <a:off x="900698" y="181194"/>
            <a:ext cx="10390604" cy="11422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u="sng" dirty="0">
                <a:solidFill>
                  <a:schemeClr val="bg1"/>
                </a:solidFill>
              </a:rPr>
              <a:t>Failures of Chains, sprockets and </a:t>
            </a:r>
          </a:p>
          <a:p>
            <a:pPr algn="ctr"/>
            <a:r>
              <a:rPr lang="en-US" u="sng" dirty="0">
                <a:solidFill>
                  <a:schemeClr val="bg1"/>
                </a:solidFill>
              </a:rPr>
              <a:t>Gears</a:t>
            </a:r>
          </a:p>
          <a:p>
            <a:pPr algn="ctr"/>
            <a:endParaRPr lang="en-US" u="sng" dirty="0">
              <a:solidFill>
                <a:schemeClr val="bg1"/>
              </a:solidFill>
            </a:endParaRPr>
          </a:p>
          <a:p>
            <a:pPr algn="ctr"/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9C161-E5F2-8FD2-C5CF-0053915D71F9}"/>
              </a:ext>
            </a:extLst>
          </p:cNvPr>
          <p:cNvSpPr txBox="1"/>
          <p:nvPr/>
        </p:nvSpPr>
        <p:spPr>
          <a:xfrm>
            <a:off x="301336" y="1323474"/>
            <a:ext cx="115893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en-US" sz="2400" u="sng" dirty="0">
                <a:solidFill>
                  <a:schemeClr val="bg1"/>
                </a:solidFill>
              </a:rPr>
              <a:t>Wear-related failures:</a:t>
            </a:r>
          </a:p>
          <a:p>
            <a:pPr lvl="1" algn="just"/>
            <a:r>
              <a:rPr lang="en-US" sz="2400" u="sng" dirty="0">
                <a:solidFill>
                  <a:schemeClr val="bg1"/>
                </a:solidFill>
              </a:rPr>
              <a:t>- Sprocket Tooth Wear</a:t>
            </a:r>
            <a:r>
              <a:rPr lang="en-US" sz="2400" dirty="0">
                <a:solidFill>
                  <a:schemeClr val="bg1"/>
                </a:solidFill>
              </a:rPr>
              <a:t>:</a:t>
            </a:r>
          </a:p>
          <a:p>
            <a:pPr lvl="1" algn="just"/>
            <a:r>
              <a:rPr lang="en-US" sz="2400" dirty="0">
                <a:solidFill>
                  <a:schemeClr val="bg1"/>
                </a:solidFill>
              </a:rPr>
              <a:t>Continuous interaction with the chain leads to gradual material loss on the sprocket teeth.</a:t>
            </a:r>
          </a:p>
          <a:p>
            <a:pPr lvl="1" algn="just"/>
            <a:r>
              <a:rPr lang="en-US" sz="2400" dirty="0">
                <a:solidFill>
                  <a:schemeClr val="bg1"/>
                </a:solidFill>
              </a:rPr>
              <a:t>Caused by improper lubrication, abrasive contaminants, or excessive loading.</a:t>
            </a:r>
          </a:p>
          <a:p>
            <a:pPr lvl="1" algn="just"/>
            <a:r>
              <a:rPr lang="en-US" sz="2400" u="sng" dirty="0">
                <a:solidFill>
                  <a:schemeClr val="bg1"/>
                </a:solidFill>
              </a:rPr>
              <a:t>- Chain Link Wear:</a:t>
            </a:r>
          </a:p>
          <a:p>
            <a:pPr lvl="1" algn="just"/>
            <a:r>
              <a:rPr lang="en-US" sz="2400" dirty="0">
                <a:solidFill>
                  <a:schemeClr val="bg1"/>
                </a:solidFill>
              </a:rPr>
              <a:t>Pins, rollers, and bushings of the chain wear out due to friction.</a:t>
            </a:r>
          </a:p>
          <a:p>
            <a:pPr lvl="1" algn="just"/>
            <a:r>
              <a:rPr lang="en-US" sz="2400" dirty="0">
                <a:solidFill>
                  <a:schemeClr val="bg1"/>
                </a:solidFill>
              </a:rPr>
              <a:t>Poor lubrication or alignment issues exacerbate this problem.</a:t>
            </a:r>
          </a:p>
          <a:p>
            <a:pPr lvl="1" algn="just"/>
            <a:r>
              <a:rPr lang="en-US" sz="2400" u="sng" dirty="0">
                <a:solidFill>
                  <a:schemeClr val="bg1"/>
                </a:solidFill>
              </a:rPr>
              <a:t>- Adhesive Wear of gears:</a:t>
            </a:r>
          </a:p>
          <a:p>
            <a:pPr lvl="1" algn="just"/>
            <a:r>
              <a:rPr lang="en-US" sz="2400" dirty="0">
                <a:solidFill>
                  <a:schemeClr val="bg1"/>
                </a:solidFill>
              </a:rPr>
              <a:t>Caused by metal-to-metal contact due to inadequate lubrication.</a:t>
            </a:r>
          </a:p>
          <a:p>
            <a:pPr lvl="1" algn="just"/>
            <a:r>
              <a:rPr lang="en-US" sz="2400" dirty="0">
                <a:solidFill>
                  <a:schemeClr val="bg1"/>
                </a:solidFill>
              </a:rPr>
              <a:t>Results in material transfer between gear teeth.</a:t>
            </a:r>
          </a:p>
          <a:p>
            <a:pPr lvl="1" algn="just"/>
            <a:r>
              <a:rPr lang="en-US" sz="2400" u="sng" dirty="0">
                <a:solidFill>
                  <a:schemeClr val="bg1"/>
                </a:solidFill>
              </a:rPr>
              <a:t>- Abrasive Wear of gears:</a:t>
            </a:r>
          </a:p>
          <a:p>
            <a:pPr lvl="1" algn="just"/>
            <a:r>
              <a:rPr lang="en-US" sz="2400" dirty="0">
                <a:solidFill>
                  <a:schemeClr val="bg1"/>
                </a:solidFill>
              </a:rPr>
              <a:t>Occurs when hard particles in the lubricant or environment cause material loss.</a:t>
            </a:r>
          </a:p>
          <a:p>
            <a:pPr lvl="1" algn="just"/>
            <a:r>
              <a:rPr lang="en-US" sz="2400" dirty="0">
                <a:solidFill>
                  <a:schemeClr val="bg1"/>
                </a:solidFill>
              </a:rPr>
              <a:t>Common in contaminated environments.</a:t>
            </a:r>
          </a:p>
        </p:txBody>
      </p:sp>
    </p:spTree>
    <p:extLst>
      <p:ext uri="{BB962C8B-B14F-4D97-AF65-F5344CB8AC3E}">
        <p14:creationId xmlns:p14="http://schemas.microsoft.com/office/powerpoint/2010/main" val="185511138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71832</TotalTime>
  <Words>1181</Words>
  <Application>Microsoft Macintosh PowerPoint</Application>
  <PresentationFormat>Widescreen</PresentationFormat>
  <Paragraphs>132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Georgia</vt:lpstr>
      <vt:lpstr>Symbol</vt:lpstr>
      <vt:lpstr>Times New Roman</vt:lpstr>
      <vt:lpstr>Wingdings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Abbas, Syed Samar</dc:creator>
  <cp:lastModifiedBy>Samar Abbas</cp:lastModifiedBy>
  <cp:revision>1712</cp:revision>
  <dcterms:created xsi:type="dcterms:W3CDTF">2022-06-09T18:47:31Z</dcterms:created>
  <dcterms:modified xsi:type="dcterms:W3CDTF">2024-12-07T02:29:36Z</dcterms:modified>
</cp:coreProperties>
</file>